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40"/>
  </p:notesMasterIdLst>
  <p:sldIdLst>
    <p:sldId id="256" r:id="rId4"/>
    <p:sldId id="276" r:id="rId5"/>
    <p:sldId id="286" r:id="rId6"/>
    <p:sldId id="300" r:id="rId7"/>
    <p:sldId id="301" r:id="rId8"/>
    <p:sldId id="304" r:id="rId9"/>
    <p:sldId id="311" r:id="rId10"/>
    <p:sldId id="321" r:id="rId11"/>
    <p:sldId id="284" r:id="rId12"/>
    <p:sldId id="322" r:id="rId13"/>
    <p:sldId id="318" r:id="rId14"/>
    <p:sldId id="319" r:id="rId15"/>
    <p:sldId id="320" r:id="rId16"/>
    <p:sldId id="317" r:id="rId17"/>
    <p:sldId id="294" r:id="rId18"/>
    <p:sldId id="316" r:id="rId19"/>
    <p:sldId id="309" r:id="rId20"/>
    <p:sldId id="315" r:id="rId21"/>
    <p:sldId id="323" r:id="rId22"/>
    <p:sldId id="324" r:id="rId23"/>
    <p:sldId id="259" r:id="rId24"/>
    <p:sldId id="261" r:id="rId25"/>
    <p:sldId id="262" r:id="rId26"/>
    <p:sldId id="264" r:id="rId27"/>
    <p:sldId id="263" r:id="rId28"/>
    <p:sldId id="265" r:id="rId29"/>
    <p:sldId id="267" r:id="rId30"/>
    <p:sldId id="266" r:id="rId31"/>
    <p:sldId id="268" r:id="rId32"/>
    <p:sldId id="269" r:id="rId33"/>
    <p:sldId id="273" r:id="rId34"/>
    <p:sldId id="326" r:id="rId35"/>
    <p:sldId id="327" r:id="rId36"/>
    <p:sldId id="274" r:id="rId37"/>
    <p:sldId id="328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1F7D6-82DE-40E1-9ECD-B40652B0596C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ABBC3-1D12-452F-B075-651FA56C5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5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3900C64F-2F86-4314-9FB5-4423477141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3700" y="311150"/>
            <a:ext cx="6070600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54E9BCE-A090-413E-98B7-4E9687A9D0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9CFF6C-A894-4FDB-88B7-FC046936FB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30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9464-0025-49D7-B904-1AA9078FB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10650-7C76-47DB-A9DC-FE3C8028B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BADD-A31D-4397-8958-E511ACF4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4ED4F-DD52-49C3-98E8-F63E9CEAB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C4DEF-76F8-4BDA-9728-9124D7F0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4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99EE-5D11-4396-AFC8-3C9A2AF6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CE4BE-E8FE-4274-A10E-1B593B9CA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08AF-BFD2-45D7-9D1B-87AFF9A3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6E81C-FCE3-4204-A1C2-DAE48499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1B407-DD9F-4DFE-A491-0198CF4C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3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262969-76EE-4C70-89AE-4859F9CF0E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7636E-5613-4AA0-A355-F85F69D92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599FD-76B3-4BEE-B771-1D655115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81A2-C34B-47E8-B579-3C74DC42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7D4AF-DABF-46AC-AD01-4BF27568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1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88D21-987D-4839-83B9-B1E958892385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FCAF9-C2E7-4186-B4D1-3F6653E89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1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9904C-CCD7-4919-AD06-A379EF67BB3B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C77EF-8730-470A-B9EB-9440EE0940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78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14B46-3279-4CA6-A342-CBBCA5B05BF7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95AD9-9303-45CD-9763-1CAD8377B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86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D42DB-4C9F-421F-A6AB-D3FA8C63D74C}" type="datetime1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FDF47-2391-4678-88A7-012E6EF935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68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1A7C5-A5BC-42B4-BB0E-39AC8FD4BBED}" type="datetime1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A7045-7F84-4929-A4B3-553D4EBE2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00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6F577-9C1F-4AFE-A57E-823DA0FCFD8C}" type="datetime1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FA680-9D53-47E7-9DC9-C11660CCA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0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8D4A4-36B2-4E48-9148-8C685CBC8707}" type="datetime1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81647-C59A-4B94-AC0C-82A33C545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11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E360D-DCC9-4628-812B-4683C6227775}" type="datetime1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9BFE9-C3AF-4718-A1D1-DE23EA187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6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AAC8-9E5A-4EB3-A6E2-883C88CA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46A0-2989-40C0-9E0F-DD9CB445C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DCFB-FC33-470F-84A7-A78DFCB4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2D80C-D77B-4AC4-81C6-564637BB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C27EB-BF6D-4412-A4E0-A905EE40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87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32A28-0B00-46A8-829E-35357EB98E63}" type="datetime1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49654-DB54-42BB-AB5A-AC68835E4F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80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81A11-6BC3-40E1-B9DA-9FC55A527DFC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0A72E-2443-4DCF-B76C-D98B5B1E1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02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0B0F3-7417-4940-BAC4-D87859239183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ECA31-8FED-49D2-8B0E-9061F280D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2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188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81040" y="2340720"/>
            <a:ext cx="11029320" cy="363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0106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5D23-D990-4B3A-95EB-8263F48BA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9665D-EE37-4347-94BA-A8DAA013C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F3D3A-441A-4E51-9002-ABD5F1BAD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61654-DD23-4A1F-A1B0-1DAEB395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EC098-4E2C-4F9B-A66B-4B1023D9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94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6E5A1-B0DB-4838-B101-5A9F5283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6EAA5-AB8E-4BA8-A0B1-1B8B64DE7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8AAE-FA28-4305-9C0F-2612DAE6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3B936-2764-4EB6-8959-77FAF881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E01C4-D882-457E-8ED7-B584DBA0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553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8B85-AFC0-49D4-9737-F06EF0A6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542E9-725E-4EF3-B4DB-AD42F27AC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707B-CD2F-437C-B382-D8FDCEFF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07F58-5F12-43F8-867C-87B8F150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40031-CD48-4D64-B1CD-71094F42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775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9D5C-D6A5-42F1-9B03-178B7884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3B94A-2065-4266-AB5B-5C83EB4A1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95206-B00B-4DCB-8808-69E8DCB3D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EE0AA-D6D9-4BEE-858B-AEA16D70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76089-3632-41A5-A8E8-820DD4AE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3B7A0-AD00-4D6D-ADC4-61B3B3EE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45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679A-9553-4B68-A86F-1ED8E7ED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A5513-784B-47E8-A35E-00093A2B3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7B87D-2C2E-45D5-B893-52ED86D8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2D51C-EF76-4024-9F31-A7F9E3188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DAC74B-189B-4065-974B-20371FE3A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1B5658-7FC5-4E81-91C9-11C37E58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772C8A-AC66-4DE1-9709-761D20F9D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875579-C076-44AA-8B3C-6AC21E30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42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F38A-7ADE-41B2-AE13-AC771FF5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361D4-84C3-4992-B3A5-D1FEEA79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F0867-75EF-44C4-B856-D0E29E05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8CB1F-4747-4626-A295-90CA0594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1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5B6A-A431-4670-A607-A8729E6A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4C0AC-147F-4777-928E-364E98D5B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51ACF-AB9C-4AC7-9DBD-8614AEF12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C13F8-8C3D-4A53-9586-00176335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CA1ED-6906-45AE-AD08-E47C4F8B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48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7AE3D-6620-407E-A57D-9829F7AD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CE2B0-35ED-4C9C-A371-40CD67BF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D200E-7B4A-4935-856F-F50F8294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652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D1562-2DFF-4DC4-B213-FBFF3D40B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B302F-5C8A-40CA-8996-BD1F4B959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672F3-D1D6-4FEB-BD07-643CA2814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C6854-12BD-423E-977D-8B294EF8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A8DBD-4369-49D7-9A3D-731F181C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2A73E-4489-4608-83F1-1714506B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014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147E-F1BB-40CD-99BC-54572F46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D6C64-171C-4067-A56B-3C4179AF2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F29C8-5E1C-4285-9166-C1F32CB0D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9FA7C-28C7-4B26-B138-DA55D7C2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FFC7-EE7A-4D8B-96A1-CCF9C44F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E83EB-3097-4ACC-B3A0-63593A88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07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632B-BF75-4111-AD9B-562C8327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9BB2E-240B-4933-9D34-BB9B55564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F98A-E7CC-4ABE-B980-6175FD25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187B8-A561-4941-93C0-794CCFA8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B7BAF-8987-4C48-AE59-D2F868EF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97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BCFC3-60D7-47A3-B3FB-05E45258B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0A365-E77B-400D-9804-4249153DB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8F2A4-E994-41B2-BA5C-FD47023DB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1AAD2-98AF-4892-94EB-109BE60B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4093E-455C-405A-A9CA-73E9A65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EC68-54AB-4B07-B3AD-7EF4FE2C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404B9-55CC-41B7-B437-EAC4E605C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C08BD-F10D-44D9-88BC-930D133ED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BB661-384E-45B6-97A9-E947052F7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BD697-3586-4803-906C-58DF0374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9609A-6E72-4C6E-B707-1DD07A35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7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780B-1E3C-4E44-9111-9EF1B74B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4CE8E-BD4D-4707-86A9-BE8AD9175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6E05D-A301-417B-BAE0-D19E5BC03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6145F-E647-4037-8B9B-42F09E4C2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4A5BF-13A9-4A07-AD21-1AF39D533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313A28-1853-40BA-AB6E-E500D20E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8B94E-B286-4EDA-9F13-581D16EA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019D5-E919-4C97-9A5D-2FD85599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1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0FA39-B218-4CF5-8854-933FB14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40463D-87F7-4B90-B45B-A2C413EF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A46B8-F341-4B8C-9832-A1FC7968D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B3BAB-5328-4169-A9C0-FF703F1A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1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2333D-3A55-4FDC-99AF-CEEF16EFF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B94EC-1BA8-47E2-8C06-37E9F700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A246A-A992-4E55-A5DE-838863564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4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8BA0-BBAE-4292-820E-58DBCA8C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C0F3-F201-4F57-81BB-56F90C257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B281B-1F71-4025-B6FD-501FBEBE5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7E25B-DD61-4594-8C41-5257F629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DA30C-F765-4BFB-A479-7FBE6720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F405E-D653-4CF9-B151-FD14089D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9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9AC8-3CFD-4A9C-A178-88807701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A2F36-F8E9-4D7C-A13B-32217FB6D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FD429-6904-4C5D-9B71-2FE8ECF69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3F4B-2577-4E04-AE3E-3DCA27637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C55D9-EDC7-449A-99B4-7CB4E7F2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99578-8B8C-472C-AA0F-CBF1A932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1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E7EF47-70C9-4915-9BCF-817832B6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1C5E-AF8C-405A-A1E9-17F4A041D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1A9A8-7E86-478D-ACA1-8405DEE7D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5E5BC-FDB3-480E-8B4C-A41A8B53B91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460FD-D128-4DEB-A5AF-146BE4CD1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2066A-D68A-44A3-8AA0-6147B870A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B7764-402E-42AE-917C-1FA99F96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88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93B4B89-1C6D-4DEC-B376-DF0FC2560F7C}" type="datetime1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1C15789-F514-4F31-A916-5AE03DC38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7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ECD8A-F6AF-4813-90C1-1A5275EB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7613-D0A9-4928-A994-C48C13EA0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EF43E-6627-4473-B00D-51F852125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6B0E9-B469-4503-951D-AC258C46C628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7213D-D9CB-4B22-989B-7EE625BC1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B418D-3C30-4DE4-AE9F-3FC73C6F7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8A95F-6800-4149-8980-F3AD5E446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8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ody_fluid" TargetMode="External"/><Relationship Id="rId3" Type="http://schemas.openxmlformats.org/officeDocument/2006/relationships/hyperlink" Target="https://en.wikipedia.org/wiki/Disease" TargetMode="External"/><Relationship Id="rId7" Type="http://schemas.openxmlformats.org/officeDocument/2006/relationships/hyperlink" Target="https://en.wikipedia.org/wiki/Human_cell" TargetMode="External"/><Relationship Id="rId2" Type="http://schemas.openxmlformats.org/officeDocument/2006/relationships/hyperlink" Target="https://en.wikipedia.org/wiki/Causal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en.wikipedia.org/wiki/Tissue_(biology)" TargetMode="External"/><Relationship Id="rId5" Type="http://schemas.openxmlformats.org/officeDocument/2006/relationships/hyperlink" Target="https://en.wikipedia.org/wiki/Medical_specialties" TargetMode="External"/><Relationship Id="rId4" Type="http://schemas.openxmlformats.org/officeDocument/2006/relationships/hyperlink" Target="https://en.wikipedia.org/wiki/Injury" TargetMode="External"/><Relationship Id="rId9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5652-AFEE-4168-B03D-670A996DE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3163"/>
            <a:ext cx="9836727" cy="1348654"/>
          </a:xfrm>
        </p:spPr>
        <p:txBody>
          <a:bodyPr/>
          <a:lstStyle/>
          <a:p>
            <a:r>
              <a:rPr lang="en-US" dirty="0"/>
              <a:t>Bio-medical Image Processing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2863B-911C-4A1E-81AE-1E1452785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34435"/>
          </a:xfrm>
        </p:spPr>
        <p:txBody>
          <a:bodyPr>
            <a:normAutofit/>
          </a:bodyPr>
          <a:lstStyle/>
          <a:p>
            <a:r>
              <a:rPr lang="en-US" sz="3600" dirty="0"/>
              <a:t>Dr. R. Devika Rubi</a:t>
            </a:r>
          </a:p>
        </p:txBody>
      </p:sp>
    </p:spTree>
    <p:extLst>
      <p:ext uri="{BB962C8B-B14F-4D97-AF65-F5344CB8AC3E}">
        <p14:creationId xmlns:p14="http://schemas.microsoft.com/office/powerpoint/2010/main" val="352611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AAF4-B036-427B-B549-F41C9A7F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563429"/>
          </a:xfrm>
        </p:spPr>
        <p:txBody>
          <a:bodyPr/>
          <a:lstStyle/>
          <a:p>
            <a:r>
              <a:rPr lang="en-US" dirty="0"/>
              <a:t>Cancer Grading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DDEF4-F32C-4C69-A7B7-34DF657D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Copyright: Rajasekaran Subramanian (Raj),PhD,PMP</a:t>
            </a:r>
            <a:endParaRPr lang="en-US"/>
          </a:p>
        </p:txBody>
      </p:sp>
      <p:pic>
        <p:nvPicPr>
          <p:cNvPr id="2050" name="Picture 2" descr="Image result for cancer grading">
            <a:extLst>
              <a:ext uri="{FF2B5EF4-FFF2-40B4-BE49-F238E27FC236}">
                <a16:creationId xmlns:a16="http://schemas.microsoft.com/office/drawing/2014/main" id="{F8487A3E-FE10-4330-8127-91FAC6D30A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914400"/>
            <a:ext cx="11360727" cy="524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9F6E-4F94-4627-B3B0-7575D6F00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464" y="228875"/>
            <a:ext cx="8210550" cy="4265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Computer Vision Tasks in Pathology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6EE5C-616E-4B0A-A5D4-91B99B56B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789709"/>
            <a:ext cx="11887200" cy="58394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Nuclei Detection</a:t>
            </a:r>
          </a:p>
          <a:p>
            <a:pPr marL="0" indent="0">
              <a:buNone/>
            </a:pPr>
            <a:r>
              <a:rPr lang="en-US" b="1" dirty="0"/>
              <a:t>  and Classification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Sub-cellular level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Segmentation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Structure Estimation</a:t>
            </a:r>
            <a:endParaRPr lang="en-US" dirty="0"/>
          </a:p>
          <a:p>
            <a:r>
              <a:rPr lang="en-US" b="1" dirty="0"/>
              <a:t>Morphology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B6FCB-A12F-4A0A-B01F-EE66BC92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71" y="927800"/>
            <a:ext cx="5247596" cy="943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393CB-3B58-4CF6-AACB-19C7CB61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71" y="1964471"/>
            <a:ext cx="5247596" cy="706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1C839-F6D3-4A7E-8CC5-FEFFF33ED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935" y="940293"/>
            <a:ext cx="997707" cy="1425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69A34-82C9-4417-AA8A-81767C5F8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934" y="3245749"/>
            <a:ext cx="6319733" cy="1372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4420FD-B4BC-4BBF-A233-EE8B130CF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503" y="5266844"/>
            <a:ext cx="1954277" cy="1296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FD77B-09F0-460A-88D9-884BA1DB3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203" y="5241272"/>
            <a:ext cx="1954277" cy="1311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00D9D-EF18-496E-8D62-2F6F00F49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22" y="5266842"/>
            <a:ext cx="1349502" cy="1215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107E5D-9A97-4DF8-98D3-3336695455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6345" y="5170308"/>
            <a:ext cx="421481" cy="131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4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B82DF-6350-4783-BB00-BD6CFBEF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291" y="119629"/>
            <a:ext cx="7644493" cy="389333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Dataset Sizes:    Computer Vision vs. Computational Pathology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B56C9-CDD0-4326-9B60-FEE4A138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87" y="1033575"/>
            <a:ext cx="11449195" cy="55611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FAB84F-4EBA-4143-8C8C-F4505365FD5D}"/>
              </a:ext>
            </a:extLst>
          </p:cNvPr>
          <p:cNvSpPr/>
          <p:nvPr/>
        </p:nvSpPr>
        <p:spPr>
          <a:xfrm>
            <a:off x="382587" y="569916"/>
            <a:ext cx="5314950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950" b="1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1 </a:t>
            </a:r>
            <a:r>
              <a:rPr lang="en-US" sz="1950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Whole Slide =  100,000 x 60,000 = </a:t>
            </a:r>
            <a:r>
              <a:rPr lang="en-US" sz="1950" b="1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6 billion pixels</a:t>
            </a:r>
            <a:endParaRPr lang="en-US" sz="1950" dirty="0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5D414-CADB-4E2E-B86C-3F45E54F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178239"/>
            <a:ext cx="10875819" cy="5109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99787C-4ECA-45F7-B8A8-214FDCA038BB}"/>
              </a:ext>
            </a:extLst>
          </p:cNvPr>
          <p:cNvSpPr/>
          <p:nvPr/>
        </p:nvSpPr>
        <p:spPr>
          <a:xfrm>
            <a:off x="6096000" y="580206"/>
            <a:ext cx="4627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CIFAR-10 </a:t>
            </a:r>
            <a:r>
              <a:rPr lang="de-DE" b="1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(32*32)*60K= 61.44 million pixels</a:t>
            </a:r>
            <a:endParaRPr lang="en-US" dirty="0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498747-F741-4039-851B-F1B765847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674" y="1965383"/>
            <a:ext cx="2219213" cy="1711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F66CCD-67F6-4593-9EF5-2DBAC412F64A}"/>
              </a:ext>
            </a:extLst>
          </p:cNvPr>
          <p:cNvSpPr/>
          <p:nvPr/>
        </p:nvSpPr>
        <p:spPr>
          <a:xfrm>
            <a:off x="6934201" y="3400212"/>
            <a:ext cx="1110342" cy="1754326"/>
          </a:xfrm>
          <a:prstGeom prst="rect">
            <a:avLst/>
          </a:prstGeom>
          <a:ln w="63500" cmpd="tri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Arial" charset="0"/>
              </a:rPr>
              <a:t>All 60,000 CIFAR images fit into this box</a:t>
            </a:r>
            <a:endParaRPr lang="en-US" dirty="0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874351-A9C0-45AB-B248-EF665E3D849C}"/>
              </a:ext>
            </a:extLst>
          </p:cNvPr>
          <p:cNvCxnSpPr/>
          <p:nvPr/>
        </p:nvCxnSpPr>
        <p:spPr>
          <a:xfrm>
            <a:off x="4963886" y="1965382"/>
            <a:ext cx="1970315" cy="1434830"/>
          </a:xfrm>
          <a:prstGeom prst="straightConnector1">
            <a:avLst/>
          </a:prstGeom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B1374E-3D74-4444-8008-98EF11AA45E5}"/>
              </a:ext>
            </a:extLst>
          </p:cNvPr>
          <p:cNvCxnSpPr>
            <a:cxnSpLocks/>
          </p:cNvCxnSpPr>
          <p:nvPr/>
        </p:nvCxnSpPr>
        <p:spPr>
          <a:xfrm>
            <a:off x="4976132" y="3638852"/>
            <a:ext cx="1958069" cy="681609"/>
          </a:xfrm>
          <a:prstGeom prst="straightConnector1">
            <a:avLst/>
          </a:prstGeom>
          <a:ln w="444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16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B544-7FBB-4306-B0A5-8A7AF91D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971" y="175038"/>
            <a:ext cx="8664058" cy="392415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Dataset Sizes:    Computer Vision vs. Computational Pathology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2BD2-04B0-4B86-9A89-4298678FB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255" y="906136"/>
            <a:ext cx="10933580" cy="5425391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All of ImageNet    </a:t>
            </a:r>
            <a:endParaRPr lang="en-US" dirty="0"/>
          </a:p>
          <a:p>
            <a:r>
              <a:rPr lang="en-US" dirty="0"/>
              <a:t>482 x 415 * 14,197,122				 </a:t>
            </a:r>
          </a:p>
          <a:p>
            <a:pPr marL="0" indent="0">
              <a:buNone/>
            </a:pPr>
            <a:r>
              <a:rPr lang="en-US" dirty="0"/>
              <a:t>     = 2.8 trillion pixels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D350E-BBF8-468D-A2BF-5F2AE7E6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5" y="1011382"/>
            <a:ext cx="7906084" cy="3044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13C8-B154-41F7-B9F2-00C32BE9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69" y="909145"/>
            <a:ext cx="3272088" cy="2084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B0F20-AEF2-4F0E-B828-66EF75F26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569" y="3429000"/>
            <a:ext cx="3125696" cy="1787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3F5609-816B-4BFF-82DA-93987CF4115E}"/>
              </a:ext>
            </a:extLst>
          </p:cNvPr>
          <p:cNvSpPr/>
          <p:nvPr/>
        </p:nvSpPr>
        <p:spPr>
          <a:xfrm>
            <a:off x="8215745" y="5563681"/>
            <a:ext cx="37370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474 Whole Slides</a:t>
            </a:r>
            <a:endParaRPr lang="en-US" sz="2400" dirty="0">
              <a:solidFill>
                <a:prstClr val="black"/>
              </a:solidFill>
              <a:latin typeface="Calibri" pitchFamily="34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100,000 x 60,000 *474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=2.8 trillion pixels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C13D00-CB20-4783-861B-C61E373CFE0E}"/>
              </a:ext>
            </a:extLst>
          </p:cNvPr>
          <p:cNvSpPr/>
          <p:nvPr/>
        </p:nvSpPr>
        <p:spPr>
          <a:xfrm>
            <a:off x="9803884" y="2411226"/>
            <a:ext cx="5966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n=1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3681C-0AA7-4E08-9BA5-3ABFEFAB2FD0}"/>
              </a:ext>
            </a:extLst>
          </p:cNvPr>
          <p:cNvSpPr/>
          <p:nvPr/>
        </p:nvSpPr>
        <p:spPr>
          <a:xfrm>
            <a:off x="9825859" y="4347963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n=474</a:t>
            </a:r>
          </a:p>
        </p:txBody>
      </p:sp>
    </p:spTree>
    <p:extLst>
      <p:ext uri="{BB962C8B-B14F-4D97-AF65-F5344CB8AC3E}">
        <p14:creationId xmlns:p14="http://schemas.microsoft.com/office/powerpoint/2010/main" val="2674738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2"/>
          <p:cNvSpPr txBox="1"/>
          <p:nvPr/>
        </p:nvSpPr>
        <p:spPr>
          <a:xfrm>
            <a:off x="1828194" y="106910"/>
            <a:ext cx="8244990" cy="47601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1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Arial" charset="0"/>
              </a:rPr>
              <a:t>Pathology and Genomics</a:t>
            </a: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Gill Sans MT"/>
              <a:cs typeface="Arial" charset="0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1802165" y="668777"/>
            <a:ext cx="2777220" cy="71010"/>
          </a:xfrm>
          <a:prstGeom prst="rect">
            <a:avLst/>
          </a:prstGeom>
          <a:solidFill>
            <a:srgbClr val="465359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5"/>
          <p:cNvSpPr/>
          <p:nvPr/>
        </p:nvSpPr>
        <p:spPr>
          <a:xfrm>
            <a:off x="4648775" y="668778"/>
            <a:ext cx="2777220" cy="5346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6"/>
          <p:cNvSpPr/>
          <p:nvPr/>
        </p:nvSpPr>
        <p:spPr>
          <a:xfrm>
            <a:off x="7498895" y="666077"/>
            <a:ext cx="2777220" cy="7371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17"/>
          <p:cNvPicPr/>
          <p:nvPr/>
        </p:nvPicPr>
        <p:blipFill>
          <a:blip r:embed="rId2"/>
          <a:stretch/>
        </p:blipFill>
        <p:spPr>
          <a:xfrm>
            <a:off x="1510145" y="1870364"/>
            <a:ext cx="4244421" cy="3593405"/>
          </a:xfrm>
          <a:prstGeom prst="rect">
            <a:avLst/>
          </a:prstGeom>
          <a:ln>
            <a:noFill/>
          </a:ln>
        </p:spPr>
      </p:pic>
      <p:pic>
        <p:nvPicPr>
          <p:cNvPr id="93" name="Picture 45"/>
          <p:cNvPicPr/>
          <p:nvPr/>
        </p:nvPicPr>
        <p:blipFill>
          <a:blip r:embed="rId3"/>
          <a:stretch/>
        </p:blipFill>
        <p:spPr>
          <a:xfrm>
            <a:off x="6033775" y="1870364"/>
            <a:ext cx="5370918" cy="33217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001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1981200" y="115889"/>
            <a:ext cx="8229600" cy="6010275"/>
          </a:xfrm>
        </p:spPr>
        <p:txBody>
          <a:bodyPr/>
          <a:lstStyle/>
          <a:p>
            <a:pPr marL="0" indent="0" algn="ctr" eaLnBrk="1" hangingPunct="1">
              <a:buNone/>
            </a:pPr>
            <a:endParaRPr lang="en-IN" altLang="en-US" dirty="0"/>
          </a:p>
          <a:p>
            <a:pPr marL="0" indent="0" algn="ctr" eaLnBrk="1" hangingPunct="1">
              <a:buNone/>
            </a:pPr>
            <a:endParaRPr lang="en-IN" altLang="en-US" dirty="0"/>
          </a:p>
          <a:p>
            <a:pPr marL="0" indent="0" algn="ctr" eaLnBrk="1" hangingPunct="1">
              <a:buNone/>
            </a:pPr>
            <a:endParaRPr lang="en-IN" altLang="en-US" dirty="0"/>
          </a:p>
          <a:p>
            <a:pPr marL="0" indent="0" algn="ctr" eaLnBrk="1" hangingPunct="1">
              <a:buNone/>
            </a:pPr>
            <a:endParaRPr lang="en-IN" altLang="en-US" dirty="0"/>
          </a:p>
          <a:p>
            <a:pPr marL="0" indent="0" algn="ctr" eaLnBrk="1" hangingPunct="1">
              <a:buNone/>
            </a:pPr>
            <a:endParaRPr lang="en-IN" altLang="en-US" dirty="0"/>
          </a:p>
          <a:p>
            <a:pPr marL="0" indent="0" algn="ctr" eaLnBrk="1" hangingPunct="1">
              <a:buNone/>
            </a:pPr>
            <a:r>
              <a:rPr lang="en-IN" altLang="en-US" dirty="0"/>
              <a:t>KMIT BMI : Education and Research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10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9945-EB48-4076-B23C-8B4C23EC8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780" y="188640"/>
            <a:ext cx="8271990" cy="835844"/>
          </a:xfrm>
        </p:spPr>
        <p:txBody>
          <a:bodyPr/>
          <a:lstStyle/>
          <a:p>
            <a:r>
              <a:rPr lang="en-US" dirty="0"/>
              <a:t>KMIT – BMI Education &amp; Research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4EB43-C0F1-49BE-9595-19E01183546A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37309" y="1191491"/>
            <a:ext cx="11069782" cy="5112327"/>
          </a:xfrm>
        </p:spPr>
        <p:txBody>
          <a:bodyPr/>
          <a:lstStyle/>
          <a:p>
            <a:pPr algn="just"/>
            <a:r>
              <a:rPr lang="en-US" sz="2400" dirty="0"/>
              <a:t>The primary aim and motivation of higher education should be facilitating and inducing interest, awareness to the learners that “</a:t>
            </a:r>
            <a:r>
              <a:rPr lang="en-US" sz="2400" b="1" dirty="0"/>
              <a:t>Science is for common man; that they should apply whatever they learn, research, into practical application development for finding out solutions to common/societal problems</a:t>
            </a:r>
            <a:r>
              <a:rPr lang="en-US" sz="2400" dirty="0"/>
              <a:t>”.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In line with the above theme, our Lab Vision is “</a:t>
            </a:r>
            <a:r>
              <a:rPr lang="en-US" sz="2400" b="1" dirty="0"/>
              <a:t>A good biomedical informatics education, research is for Cure, Prevention of disease growth, design and development of affordable drugs indigenously and cost-effective health care for a billion population</a:t>
            </a:r>
            <a:r>
              <a:rPr lang="en-US" sz="2400" dirty="0"/>
              <a:t>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5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90515E-5002-4514-8CAD-0526D73AF9A6}"/>
              </a:ext>
            </a:extLst>
          </p:cNvPr>
          <p:cNvSpPr txBox="1"/>
          <p:nvPr/>
        </p:nvSpPr>
        <p:spPr>
          <a:xfrm>
            <a:off x="3998479" y="1189110"/>
            <a:ext cx="5709546" cy="5078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CADS-C (Computer Aided Diagnostic System for Cancer disease)</a:t>
            </a:r>
          </a:p>
          <a:p>
            <a:pPr algn="ctr" defTabSz="685800"/>
            <a:r>
              <a:rPr lang="en-US" sz="13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Web Interface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CB9E34D4-1220-4F22-B8AF-F26786983CB5}"/>
              </a:ext>
            </a:extLst>
          </p:cNvPr>
          <p:cNvSpPr/>
          <p:nvPr/>
        </p:nvSpPr>
        <p:spPr>
          <a:xfrm>
            <a:off x="1684283" y="933227"/>
            <a:ext cx="1891528" cy="914400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b="1" dirty="0">
                <a:noFill/>
                <a:latin typeface="Calibri" panose="020F0502020204030204"/>
                <a:cs typeface="Times New Roman" panose="02020603050405020304" pitchFamily="18" charset="0"/>
              </a:rPr>
              <a:t>C</a:t>
            </a: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CADS-C DB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(Images, Clinical data)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TCGA, </a:t>
            </a:r>
            <a:r>
              <a:rPr lang="en-US" sz="1050" b="1" dirty="0" err="1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cBioPortal</a:t>
            </a:r>
            <a:endParaRPr lang="en-US" sz="1050" b="1" dirty="0">
              <a:solidFill>
                <a:prstClr val="black"/>
              </a:solidFill>
              <a:latin typeface="Calibri" panose="020F0502020204030204"/>
              <a:cs typeface="Times New Roman" panose="02020603050405020304" pitchFamily="18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742B122E-6450-45E4-AB8A-BFE46C9D84D7}"/>
              </a:ext>
            </a:extLst>
          </p:cNvPr>
          <p:cNvSpPr/>
          <p:nvPr/>
        </p:nvSpPr>
        <p:spPr>
          <a:xfrm>
            <a:off x="3078359" y="3567242"/>
            <a:ext cx="2572477" cy="1159702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b="1" dirty="0">
                <a:solidFill>
                  <a:srgbClr val="00B050"/>
                </a:solidFill>
                <a:latin typeface="Calibri" panose="020F0502020204030204"/>
              </a:rPr>
              <a:t>Multi-Cancer Classification using CNN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1.AlexNet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2.Inception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3.VGG16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4.CaffeNet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5. </a:t>
            </a:r>
            <a:r>
              <a:rPr lang="en-US" sz="1050" b="1" dirty="0">
                <a:solidFill>
                  <a:srgbClr val="00B050"/>
                </a:solidFill>
                <a:latin typeface="Calibri" panose="020F0502020204030204"/>
              </a:rPr>
              <a:t>Customized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EE870CED-9BC5-4003-89F4-92676F79B2F4}"/>
              </a:ext>
            </a:extLst>
          </p:cNvPr>
          <p:cNvSpPr/>
          <p:nvPr/>
        </p:nvSpPr>
        <p:spPr>
          <a:xfrm>
            <a:off x="5778077" y="1891572"/>
            <a:ext cx="5217463" cy="400560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/>
            <a:r>
              <a:rPr lang="en-US" sz="1350" b="1" dirty="0">
                <a:solidFill>
                  <a:srgbClr val="00B050"/>
                </a:solidFill>
                <a:latin typeface="Calibri" panose="020F0502020204030204"/>
              </a:rPr>
              <a:t>Uni-Cancer Grading using 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BC2FC-E6A0-4CF1-9629-6018228E529D}"/>
              </a:ext>
            </a:extLst>
          </p:cNvPr>
          <p:cNvSpPr txBox="1"/>
          <p:nvPr/>
        </p:nvSpPr>
        <p:spPr>
          <a:xfrm>
            <a:off x="7188794" y="2182005"/>
            <a:ext cx="2406972" cy="25391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Tiles Extraction from WSI Pipeline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D162B-4265-412C-BCCF-CC3DA6D738EF}"/>
              </a:ext>
            </a:extLst>
          </p:cNvPr>
          <p:cNvSpPr txBox="1"/>
          <p:nvPr/>
        </p:nvSpPr>
        <p:spPr>
          <a:xfrm>
            <a:off x="6339875" y="2667398"/>
            <a:ext cx="4076363" cy="25391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Coarse Features Extraction for all tiles (Statistical 1st Order)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00590-BDEC-4A59-8CC6-606560167767}"/>
              </a:ext>
            </a:extLst>
          </p:cNvPr>
          <p:cNvSpPr txBox="1"/>
          <p:nvPr/>
        </p:nvSpPr>
        <p:spPr>
          <a:xfrm>
            <a:off x="6950721" y="3095773"/>
            <a:ext cx="2848924" cy="25391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Dimensionality Reduction and Clustering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84E43BA5-0EA9-443C-828F-A0B1A5BB0FF1}"/>
              </a:ext>
            </a:extLst>
          </p:cNvPr>
          <p:cNvSpPr/>
          <p:nvPr/>
        </p:nvSpPr>
        <p:spPr>
          <a:xfrm>
            <a:off x="3104578" y="1926696"/>
            <a:ext cx="2192441" cy="1202492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050" b="1" dirty="0">
                <a:solidFill>
                  <a:srgbClr val="00B050"/>
                </a:solidFill>
                <a:latin typeface="Calibri" panose="020F0502020204030204"/>
              </a:rPr>
              <a:t>Physician Assisted Tools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1.Pathology Report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2. Ground Truth Annotation Tool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3.</a:t>
            </a:r>
            <a:r>
              <a:rPr lang="en-US" sz="1050" b="1" dirty="0">
                <a:solidFill>
                  <a:srgbClr val="0070C0"/>
                </a:solidFill>
                <a:latin typeface="Calibri" panose="020F0502020204030204"/>
              </a:rPr>
              <a:t>Automated Analysis and diagnose of the disease by using collected annotated images and CNN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4. Any other tools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E5203-5BEB-4DFB-B7BE-661B9DB6AA7A}"/>
              </a:ext>
            </a:extLst>
          </p:cNvPr>
          <p:cNvSpPr txBox="1"/>
          <p:nvPr/>
        </p:nvSpPr>
        <p:spPr>
          <a:xfrm>
            <a:off x="5945382" y="3481857"/>
            <a:ext cx="4950984" cy="15465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57175" indent="-257175" algn="ctr" defTabSz="685800">
              <a:buFontTx/>
              <a:buAutoNum type="arabicPeriod"/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Identify the local representative of each clusters</a:t>
            </a:r>
          </a:p>
          <a:p>
            <a:pPr marL="257175" indent="-257175" algn="ctr" defTabSz="685800">
              <a:buFontTx/>
              <a:buAutoNum type="arabicPeriod"/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Extraction of </a:t>
            </a:r>
            <a:r>
              <a:rPr lang="en-US" sz="1050" b="1" dirty="0" err="1">
                <a:solidFill>
                  <a:prstClr val="black"/>
                </a:solidFill>
                <a:latin typeface="Calibri" panose="020F0502020204030204"/>
                <a:cs typeface="Arial" charset="0"/>
              </a:rPr>
              <a:t>RoI</a:t>
            </a: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 for local representative (Statistical 2nd Order)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3. Identify Disease Structural Features (</a:t>
            </a:r>
            <a:r>
              <a:rPr lang="en-US" sz="1050" b="1" dirty="0" err="1">
                <a:solidFill>
                  <a:prstClr val="black"/>
                </a:solidFill>
                <a:latin typeface="Calibri" panose="020F0502020204030204"/>
                <a:cs typeface="Arial" charset="0"/>
              </a:rPr>
              <a:t>Eg</a:t>
            </a: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.:Nuclei, </a:t>
            </a:r>
            <a:r>
              <a:rPr lang="en-US" sz="1050" b="1" dirty="0" err="1">
                <a:solidFill>
                  <a:prstClr val="black"/>
                </a:solidFill>
                <a:latin typeface="Calibri" panose="020F0502020204030204"/>
                <a:cs typeface="Arial" charset="0"/>
              </a:rPr>
              <a:t>Storma</a:t>
            </a: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, Lymphocytes, 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TIL, RBC, WBC identification/segmentation, Mitosis Count) using ML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4. Identify specific components for respective cancer 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(For </a:t>
            </a:r>
            <a:r>
              <a:rPr lang="en-US" sz="1050" b="1" dirty="0" err="1">
                <a:solidFill>
                  <a:prstClr val="black"/>
                </a:solidFill>
                <a:latin typeface="Calibri" panose="020F0502020204030204"/>
                <a:cs typeface="Arial" charset="0"/>
              </a:rPr>
              <a:t>Eg.</a:t>
            </a: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 Vascular Thrombosis 2. Microvascular 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Proliferation (MVP) 3. </a:t>
            </a:r>
            <a:r>
              <a:rPr lang="en-US" sz="1050" b="1" dirty="0" err="1">
                <a:solidFill>
                  <a:prstClr val="black"/>
                </a:solidFill>
                <a:latin typeface="Calibri" panose="020F0502020204030204"/>
                <a:cs typeface="Arial" charset="0"/>
              </a:rPr>
              <a:t>Pseudopallisading</a:t>
            </a: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 Necrosis 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for GBM grading) 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5. Grading/Classification of  disease using extracted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238BA-8878-4FCA-8E03-D4238F3A9E38}"/>
              </a:ext>
            </a:extLst>
          </p:cNvPr>
          <p:cNvSpPr txBox="1"/>
          <p:nvPr/>
        </p:nvSpPr>
        <p:spPr>
          <a:xfrm>
            <a:off x="5883382" y="5193806"/>
            <a:ext cx="5071686" cy="73866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Integrating Image Features and the Molecular characteristics/expression</a:t>
            </a: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For identified/diseased </a:t>
            </a:r>
            <a:r>
              <a:rPr lang="en-US" sz="1050" b="1" dirty="0" err="1">
                <a:solidFill>
                  <a:prstClr val="black"/>
                </a:solidFill>
                <a:latin typeface="Calibri" panose="020F0502020204030204"/>
                <a:cs typeface="Arial" charset="0"/>
              </a:rPr>
              <a:t>RoI</a:t>
            </a: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/Tissue </a:t>
            </a:r>
          </a:p>
          <a:p>
            <a:pPr algn="ctr" defTabSz="685800"/>
            <a:endParaRPr lang="en-US" sz="1050" b="1" dirty="0">
              <a:solidFill>
                <a:prstClr val="black"/>
              </a:solidFill>
              <a:latin typeface="Calibri" panose="020F0502020204030204"/>
              <a:cs typeface="Arial" charset="0"/>
            </a:endParaRPr>
          </a:p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6. Tumor Microenvironment (</a:t>
            </a:r>
            <a:r>
              <a:rPr lang="en-US" sz="1050" b="1" dirty="0" err="1">
                <a:solidFill>
                  <a:prstClr val="black"/>
                </a:solidFill>
                <a:latin typeface="Calibri" panose="020F0502020204030204"/>
                <a:cs typeface="Arial" charset="0"/>
              </a:rPr>
              <a:t>Angiogensis</a:t>
            </a:r>
            <a:r>
              <a:rPr lang="en-US" sz="1050" b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, Hypoxia &amp; molecular correlates)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9256FDAE-41B6-46CE-85FE-CD1CF377CFB6}"/>
              </a:ext>
            </a:extLst>
          </p:cNvPr>
          <p:cNvSpPr/>
          <p:nvPr/>
        </p:nvSpPr>
        <p:spPr>
          <a:xfrm>
            <a:off x="900545" y="230776"/>
            <a:ext cx="10668000" cy="6552728"/>
          </a:xfrm>
          <a:prstGeom prst="cloud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EE0525-4C54-44A7-807A-7CA12BBD2B4C}"/>
              </a:ext>
            </a:extLst>
          </p:cNvPr>
          <p:cNvCxnSpPr>
            <a:cxnSpLocks/>
          </p:cNvCxnSpPr>
          <p:nvPr/>
        </p:nvCxnSpPr>
        <p:spPr>
          <a:xfrm>
            <a:off x="3340488" y="1412600"/>
            <a:ext cx="1286239" cy="0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BAF140-ECCC-4EB4-89A0-D396AD177F2E}"/>
              </a:ext>
            </a:extLst>
          </p:cNvPr>
          <p:cNvCxnSpPr>
            <a:cxnSpLocks/>
          </p:cNvCxnSpPr>
          <p:nvPr/>
        </p:nvCxnSpPr>
        <p:spPr>
          <a:xfrm flipV="1">
            <a:off x="4618443" y="1703206"/>
            <a:ext cx="579017" cy="194145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320D97-3D93-4904-ADB7-F66070A13FBB}"/>
              </a:ext>
            </a:extLst>
          </p:cNvPr>
          <p:cNvCxnSpPr>
            <a:cxnSpLocks/>
          </p:cNvCxnSpPr>
          <p:nvPr/>
        </p:nvCxnSpPr>
        <p:spPr>
          <a:xfrm flipV="1">
            <a:off x="5391196" y="1637644"/>
            <a:ext cx="875665" cy="1982422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1B2AA2-FAA5-4A8C-B98C-8FA9B32B1BDC}"/>
              </a:ext>
            </a:extLst>
          </p:cNvPr>
          <p:cNvCxnSpPr>
            <a:cxnSpLocks/>
          </p:cNvCxnSpPr>
          <p:nvPr/>
        </p:nvCxnSpPr>
        <p:spPr>
          <a:xfrm flipV="1">
            <a:off x="8452576" y="1669339"/>
            <a:ext cx="0" cy="340637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2155D2-6C5A-42D9-ACB2-A215FC82514D}"/>
              </a:ext>
            </a:extLst>
          </p:cNvPr>
          <p:cNvCxnSpPr>
            <a:cxnSpLocks/>
          </p:cNvCxnSpPr>
          <p:nvPr/>
        </p:nvCxnSpPr>
        <p:spPr>
          <a:xfrm flipH="1" flipV="1">
            <a:off x="8493134" y="2348658"/>
            <a:ext cx="31331" cy="348075"/>
          </a:xfrm>
          <a:prstGeom prst="straightConnector1">
            <a:avLst/>
          </a:prstGeom>
          <a:ln w="3175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EDE67B-37D8-4FDC-88A4-8A1B5B9BAD7F}"/>
              </a:ext>
            </a:extLst>
          </p:cNvPr>
          <p:cNvCxnSpPr>
            <a:cxnSpLocks/>
          </p:cNvCxnSpPr>
          <p:nvPr/>
        </p:nvCxnSpPr>
        <p:spPr>
          <a:xfrm flipV="1">
            <a:off x="8524462" y="2911694"/>
            <a:ext cx="0" cy="217494"/>
          </a:xfrm>
          <a:prstGeom prst="straightConnector1">
            <a:avLst/>
          </a:prstGeom>
          <a:ln w="3175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0C69F0-7559-4936-8D68-1F7E0AEB0FF6}"/>
              </a:ext>
            </a:extLst>
          </p:cNvPr>
          <p:cNvCxnSpPr>
            <a:cxnSpLocks/>
          </p:cNvCxnSpPr>
          <p:nvPr/>
        </p:nvCxnSpPr>
        <p:spPr>
          <a:xfrm flipV="1">
            <a:off x="8493131" y="3301264"/>
            <a:ext cx="0" cy="217494"/>
          </a:xfrm>
          <a:prstGeom prst="straightConnector1">
            <a:avLst/>
          </a:prstGeom>
          <a:ln w="3175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8A7B60-D455-424C-8C1C-2BF99D6C35F3}"/>
              </a:ext>
            </a:extLst>
          </p:cNvPr>
          <p:cNvCxnSpPr>
            <a:cxnSpLocks/>
          </p:cNvCxnSpPr>
          <p:nvPr/>
        </p:nvCxnSpPr>
        <p:spPr>
          <a:xfrm flipV="1">
            <a:off x="8598827" y="5056290"/>
            <a:ext cx="0" cy="180238"/>
          </a:xfrm>
          <a:prstGeom prst="straightConnector1">
            <a:avLst/>
          </a:prstGeom>
          <a:ln w="31750"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30DA6478-762D-4A49-BA7D-815006C8F2A4}"/>
              </a:ext>
            </a:extLst>
          </p:cNvPr>
          <p:cNvSpPr txBox="1">
            <a:spLocks/>
          </p:cNvSpPr>
          <p:nvPr/>
        </p:nvSpPr>
        <p:spPr>
          <a:xfrm>
            <a:off x="1775520" y="170806"/>
            <a:ext cx="8640960" cy="377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CADS-C : </a:t>
            </a:r>
            <a:r>
              <a:rPr lang="en-US" sz="2400" b="1" u="sng" dirty="0"/>
              <a:t>C</a:t>
            </a:r>
            <a:r>
              <a:rPr lang="en-US" sz="2400" b="1" dirty="0"/>
              <a:t>omputed </a:t>
            </a:r>
            <a:r>
              <a:rPr lang="en-US" sz="2400" b="1" u="sng" dirty="0"/>
              <a:t>A</a:t>
            </a:r>
            <a:r>
              <a:rPr lang="en-US" sz="2400" b="1" dirty="0"/>
              <a:t>ssisted </a:t>
            </a:r>
            <a:r>
              <a:rPr lang="en-US" sz="2400" b="1" u="sng" dirty="0"/>
              <a:t>D</a:t>
            </a:r>
            <a:r>
              <a:rPr lang="en-US" sz="2400" b="1" dirty="0"/>
              <a:t>iagnostic </a:t>
            </a:r>
            <a:r>
              <a:rPr lang="en-US" sz="2400" b="1" u="sng" dirty="0"/>
              <a:t>S</a:t>
            </a:r>
            <a:r>
              <a:rPr lang="en-US" sz="2400" b="1" dirty="0"/>
              <a:t>ystem for </a:t>
            </a:r>
            <a:r>
              <a:rPr lang="en-US" sz="2400" b="1" u="sng" dirty="0"/>
              <a:t>C</a:t>
            </a:r>
            <a:r>
              <a:rPr lang="en-US" sz="2400" b="1" dirty="0"/>
              <a:t>ancer</a:t>
            </a:r>
          </a:p>
        </p:txBody>
      </p:sp>
    </p:spTree>
    <p:extLst>
      <p:ext uri="{BB962C8B-B14F-4D97-AF65-F5344CB8AC3E}">
        <p14:creationId xmlns:p14="http://schemas.microsoft.com/office/powerpoint/2010/main" val="126785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2DA1-83F3-444E-A03A-ACD9860A6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170806"/>
            <a:ext cx="8640960" cy="377875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CADS-C : </a:t>
            </a:r>
            <a:r>
              <a:rPr lang="en-US" sz="2800" b="1" u="sng" dirty="0"/>
              <a:t>C</a:t>
            </a:r>
            <a:r>
              <a:rPr lang="en-US" sz="2800" b="1" dirty="0"/>
              <a:t>omputed </a:t>
            </a:r>
            <a:r>
              <a:rPr lang="en-US" sz="2800" b="1" u="sng" dirty="0"/>
              <a:t>A</a:t>
            </a:r>
            <a:r>
              <a:rPr lang="en-US" sz="2800" b="1" dirty="0"/>
              <a:t>ssisted </a:t>
            </a:r>
            <a:r>
              <a:rPr lang="en-US" sz="2800" b="1" u="sng" dirty="0"/>
              <a:t>D</a:t>
            </a:r>
            <a:r>
              <a:rPr lang="en-US" sz="2800" b="1" dirty="0"/>
              <a:t>iagnostic </a:t>
            </a:r>
            <a:r>
              <a:rPr lang="en-US" sz="2800" b="1" u="sng" dirty="0"/>
              <a:t>S</a:t>
            </a:r>
            <a:r>
              <a:rPr lang="en-US" sz="2800" b="1" dirty="0"/>
              <a:t>ystem for </a:t>
            </a:r>
            <a:r>
              <a:rPr lang="en-US" sz="2800" b="1" u="sng" dirty="0"/>
              <a:t>C</a:t>
            </a:r>
            <a:r>
              <a:rPr lang="en-US" sz="2800" b="1" dirty="0"/>
              <a:t>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58968-B488-4935-9F2C-B06B03199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651165"/>
            <a:ext cx="11430000" cy="6018196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CADS-C is an automated computer aided disease diagnostic, progression and prediction system for Cancer Disease</a:t>
            </a:r>
          </a:p>
          <a:p>
            <a:pPr algn="just"/>
            <a:r>
              <a:rPr lang="en-US" sz="2200" dirty="0"/>
              <a:t>A </a:t>
            </a:r>
            <a:r>
              <a:rPr lang="en-US" sz="2200" b="1" dirty="0"/>
              <a:t>web-based informatics platform </a:t>
            </a:r>
            <a:r>
              <a:rPr lang="en-US" sz="2200" dirty="0"/>
              <a:t>integrated with an information management system to manage whole slide images (WSI) and human expert annotations as ground truth</a:t>
            </a:r>
          </a:p>
          <a:p>
            <a:pPr algn="just"/>
            <a:r>
              <a:rPr lang="en-US" sz="2200" dirty="0"/>
              <a:t>This platform facilitates</a:t>
            </a:r>
            <a:r>
              <a:rPr lang="en-US" sz="2200" b="1" dirty="0"/>
              <a:t>, helps physicians, hospitals </a:t>
            </a:r>
            <a:r>
              <a:rPr lang="en-US" sz="2200" dirty="0"/>
              <a:t>to improve clinical care to cancer patients</a:t>
            </a:r>
          </a:p>
          <a:p>
            <a:pPr algn="just"/>
            <a:r>
              <a:rPr lang="en-US" sz="2200" dirty="0"/>
              <a:t>It will have an interactive, user-friendly, UI to Manage various data/details of </a:t>
            </a:r>
            <a:r>
              <a:rPr lang="en-US" sz="2200" b="1" dirty="0"/>
              <a:t>entire disease eco-system </a:t>
            </a:r>
            <a:r>
              <a:rPr lang="en-US" sz="2200" dirty="0"/>
              <a:t>like Images (Pathology, radiology, MRI/CT scans </a:t>
            </a:r>
            <a:r>
              <a:rPr lang="en-US" sz="2200" dirty="0" err="1"/>
              <a:t>etc</a:t>
            </a:r>
            <a:r>
              <a:rPr lang="en-US" sz="2200" dirty="0"/>
              <a:t>, starting with pathology WSI slides), patients, hospitals, clinical, physicians etc. </a:t>
            </a:r>
          </a:p>
          <a:p>
            <a:pPr algn="just"/>
            <a:r>
              <a:rPr lang="en-US" sz="2200" dirty="0"/>
              <a:t>Will have </a:t>
            </a:r>
          </a:p>
          <a:p>
            <a:pPr lvl="1" algn="just"/>
            <a:r>
              <a:rPr lang="en-US" sz="2200" b="1" dirty="0"/>
              <a:t>Physicians assisted tools </a:t>
            </a:r>
            <a:r>
              <a:rPr lang="en-US" sz="2200" dirty="0"/>
              <a:t>(like Pathology Report, Disease grade/type, pathologists/physician’s annotation tool for ground truth, Automated Annotation development capabilities using CNN</a:t>
            </a:r>
          </a:p>
          <a:p>
            <a:pPr lvl="1" algn="just"/>
            <a:r>
              <a:rPr lang="en-US" sz="2200" b="1" dirty="0"/>
              <a:t>Quantitative Machine Learning features </a:t>
            </a:r>
            <a:r>
              <a:rPr lang="en-US" sz="2200" dirty="0"/>
              <a:t>from WSI images</a:t>
            </a:r>
          </a:p>
          <a:p>
            <a:pPr lvl="1" algn="just"/>
            <a:r>
              <a:rPr lang="en-US" sz="2200" b="1" dirty="0"/>
              <a:t>Automating various Digital Pathology Tasks </a:t>
            </a:r>
            <a:r>
              <a:rPr lang="en-US" sz="2200" dirty="0"/>
              <a:t>like Lymphocytes/Mitosis detection, WBC/RBC detection/count, </a:t>
            </a:r>
            <a:r>
              <a:rPr lang="en-US" sz="2200" dirty="0" err="1"/>
              <a:t>Pseudopalisading</a:t>
            </a:r>
            <a:r>
              <a:rPr lang="en-US" sz="2200" dirty="0"/>
              <a:t> Necrosis detection on Glioma Images </a:t>
            </a:r>
            <a:r>
              <a:rPr lang="en-US" sz="2200" dirty="0" err="1"/>
              <a:t>etc</a:t>
            </a:r>
            <a:r>
              <a:rPr lang="en-US" sz="2200" dirty="0"/>
              <a:t>)</a:t>
            </a:r>
          </a:p>
          <a:p>
            <a:pPr lvl="1" algn="just"/>
            <a:r>
              <a:rPr lang="en-US" sz="2200" b="1" dirty="0"/>
              <a:t>Bio-med Research pipeline tools </a:t>
            </a:r>
            <a:r>
              <a:rPr lang="en-US" sz="2200" dirty="0"/>
              <a:t>(like Multi-cancer classification pipeline, Uni-cancer grading tool, Disease Associated Genomic data pipeline, Disease morphological characteristics association with base genome </a:t>
            </a:r>
            <a:r>
              <a:rPr lang="en-US" sz="2200" dirty="0" err="1"/>
              <a:t>etc</a:t>
            </a:r>
            <a:r>
              <a:rPr lang="en-US" sz="2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1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D83B-095B-473C-B2F3-372E002A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3" y="143455"/>
            <a:ext cx="11139054" cy="576981"/>
          </a:xfrm>
        </p:spPr>
        <p:txBody>
          <a:bodyPr/>
          <a:lstStyle/>
          <a:p>
            <a:r>
              <a:rPr lang="en-US" dirty="0"/>
              <a:t>Technologies Required for CADS-C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0B77-3D4D-4B44-8A08-51E7C211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3" y="1094508"/>
            <a:ext cx="11333018" cy="5361709"/>
          </a:xfrm>
        </p:spPr>
        <p:txBody>
          <a:bodyPr>
            <a:normAutofit/>
          </a:bodyPr>
          <a:lstStyle/>
          <a:p>
            <a:r>
              <a:rPr lang="en-US" sz="3200" dirty="0"/>
              <a:t>Familiarity with Various Biomedical Images – Radiology (MRI, CT Scan, Mammogram, X-Rays </a:t>
            </a:r>
            <a:r>
              <a:rPr lang="en-US" sz="3200" dirty="0" err="1"/>
              <a:t>etc</a:t>
            </a:r>
            <a:r>
              <a:rPr lang="en-US" sz="3200" dirty="0"/>
              <a:t> Pathology (Digitized Tissue Slides)</a:t>
            </a:r>
          </a:p>
          <a:p>
            <a:r>
              <a:rPr lang="en-US" sz="3200" dirty="0"/>
              <a:t>Digital Image Processing techniques (Image Enhancement, Convolution, Image Restoration, Segmentation and Features Extraction) </a:t>
            </a:r>
          </a:p>
          <a:p>
            <a:r>
              <a:rPr lang="en-US" sz="3200" dirty="0"/>
              <a:t>Various Machine Learning Techniques </a:t>
            </a:r>
          </a:p>
          <a:p>
            <a:r>
              <a:rPr lang="en-US" sz="3200" dirty="0"/>
              <a:t>Deep Learning - Various Convolutional Neural Networks (CNN)</a:t>
            </a:r>
          </a:p>
          <a:p>
            <a:r>
              <a:rPr lang="en-US" sz="3200" dirty="0"/>
              <a:t>Programming languages – Python, C++, </a:t>
            </a:r>
            <a:r>
              <a:rPr lang="en-US" sz="3200" dirty="0" err="1"/>
              <a:t>Matlab</a:t>
            </a:r>
            <a:endParaRPr lang="en-US" sz="3200" dirty="0"/>
          </a:p>
          <a:p>
            <a:r>
              <a:rPr lang="en-US" sz="3200" dirty="0"/>
              <a:t>Computer Vision Tools – </a:t>
            </a:r>
            <a:r>
              <a:rPr lang="en-US" sz="3200" dirty="0" err="1"/>
              <a:t>Scikit</a:t>
            </a:r>
            <a:r>
              <a:rPr lang="en-US" sz="3200" dirty="0"/>
              <a:t>-image, OpenCV</a:t>
            </a:r>
          </a:p>
        </p:txBody>
      </p:sp>
    </p:spTree>
    <p:extLst>
      <p:ext uri="{BB962C8B-B14F-4D97-AF65-F5344CB8AC3E}">
        <p14:creationId xmlns:p14="http://schemas.microsoft.com/office/powerpoint/2010/main" val="85699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5786-832C-4028-9973-55F407A05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5" y="138546"/>
            <a:ext cx="10515600" cy="623454"/>
          </a:xfrm>
        </p:spPr>
        <p:txBody>
          <a:bodyPr>
            <a:normAutofit/>
          </a:bodyPr>
          <a:lstStyle/>
          <a:p>
            <a:r>
              <a:rPr lang="en-US" sz="3600" dirty="0"/>
              <a:t>Objective of Biomedical 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FABE-8A79-474B-BC5B-3F2E63599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5" y="872836"/>
            <a:ext cx="11402290" cy="573578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200" dirty="0"/>
              <a:t>"Biomedical Informatics (BMI) is a discipline that has been defined as the study, invention, and implementation of structures and algorithms for the manipulation of </a:t>
            </a:r>
            <a:r>
              <a:rPr lang="en-US" sz="3200" u="sng" dirty="0"/>
              <a:t>medical/ clinical data </a:t>
            </a:r>
            <a:r>
              <a:rPr lang="en-US" sz="3200" dirty="0"/>
              <a:t>and to improve communication, understanding and management of medical information”</a:t>
            </a:r>
          </a:p>
          <a:p>
            <a:pPr marL="0" indent="0" algn="just">
              <a:buNone/>
            </a:pPr>
            <a:endParaRPr lang="en-US" sz="3200" dirty="0"/>
          </a:p>
          <a:p>
            <a:pPr algn="just"/>
            <a:r>
              <a:rPr lang="en-US" dirty="0"/>
              <a:t>It is about working on the data (Text and Imaging) obtained from the Patients directly and trying to improve the Healthcare system and better decision making system</a:t>
            </a:r>
          </a:p>
          <a:p>
            <a:pPr algn="just"/>
            <a:r>
              <a:rPr lang="en-US" dirty="0"/>
              <a:t>Try to improve the decision making process for a specific therapy or treatment</a:t>
            </a:r>
          </a:p>
          <a:p>
            <a:pPr algn="just"/>
            <a:r>
              <a:rPr lang="en-US" dirty="0"/>
              <a:t>It is in demand because the level of automation and better diagnostic systems are increasing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9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4818-A95E-416C-B8E2-BB20DF6A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564"/>
            <a:ext cx="10515600" cy="434036"/>
          </a:xfrm>
        </p:spPr>
        <p:txBody>
          <a:bodyPr>
            <a:normAutofit fontScale="90000"/>
          </a:bodyPr>
          <a:lstStyle/>
          <a:p>
            <a:r>
              <a:rPr lang="en-US" dirty="0"/>
              <a:t>Biomedical Image Processing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926FDE-1A9D-4BDF-9747-E1159263A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27" y="812874"/>
            <a:ext cx="11014363" cy="57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1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403E-B321-406E-97C4-9A69EF6A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406689"/>
            <a:ext cx="10515600" cy="673966"/>
          </a:xfrm>
        </p:spPr>
        <p:txBody>
          <a:bodyPr>
            <a:normAutofit fontScale="90000"/>
          </a:bodyPr>
          <a:lstStyle/>
          <a:p>
            <a:r>
              <a:rPr lang="en-US" dirty="0"/>
              <a:t>Images and Human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8B0FA-0CE5-415D-B624-3744E6864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57745"/>
            <a:ext cx="11513126" cy="5278582"/>
          </a:xfrm>
        </p:spPr>
        <p:txBody>
          <a:bodyPr/>
          <a:lstStyle/>
          <a:p>
            <a:r>
              <a:rPr lang="en-US" b="1" dirty="0"/>
              <a:t>Position, Size, Inter-relationship </a:t>
            </a:r>
            <a:r>
              <a:rPr lang="en-US" dirty="0"/>
              <a:t>and other information of </a:t>
            </a:r>
            <a:r>
              <a:rPr lang="en-US" u="sng" dirty="0"/>
              <a:t>many</a:t>
            </a:r>
            <a:r>
              <a:rPr lang="en-US" dirty="0"/>
              <a:t> objects can be carried out by a single picture</a:t>
            </a:r>
          </a:p>
          <a:p>
            <a:r>
              <a:rPr lang="en-US" dirty="0"/>
              <a:t>An image can be </a:t>
            </a:r>
            <a:r>
              <a:rPr lang="en-US" b="1" dirty="0"/>
              <a:t>interpreted</a:t>
            </a:r>
            <a:r>
              <a:rPr lang="en-US" dirty="0"/>
              <a:t> </a:t>
            </a:r>
            <a:r>
              <a:rPr lang="en-US" b="1" dirty="0"/>
              <a:t>differently</a:t>
            </a:r>
            <a:r>
              <a:rPr lang="en-US" dirty="0"/>
              <a:t> by different people, because a lot of information resides in a single image</a:t>
            </a:r>
          </a:p>
          <a:p>
            <a:r>
              <a:rPr lang="en-US" dirty="0"/>
              <a:t>Human perception varies if the </a:t>
            </a:r>
            <a:r>
              <a:rPr lang="en-US" b="1" dirty="0"/>
              <a:t>picture quality is not good</a:t>
            </a:r>
          </a:p>
          <a:p>
            <a:r>
              <a:rPr lang="en-US" dirty="0"/>
              <a:t>Due to today’s computer advent, images can be well interpreted even if the picture quality is poor</a:t>
            </a:r>
          </a:p>
          <a:p>
            <a:r>
              <a:rPr lang="en-US" dirty="0"/>
              <a:t>Pictorial information perceived by human being is always </a:t>
            </a:r>
            <a:r>
              <a:rPr lang="en-US" u="sng" dirty="0"/>
              <a:t>highest</a:t>
            </a:r>
            <a:r>
              <a:rPr lang="en-US" dirty="0"/>
              <a:t> among the other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96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D432-BF19-4AC2-B181-400F0A9A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2" y="290946"/>
            <a:ext cx="10799618" cy="706582"/>
          </a:xfrm>
        </p:spPr>
        <p:txBody>
          <a:bodyPr/>
          <a:lstStyle/>
          <a:p>
            <a:r>
              <a:rPr lang="en-US" dirty="0"/>
              <a:t>Images – Light Reflection/Refraction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8113B-23A7-4DCD-BA34-EBD735CD2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1387619"/>
            <a:ext cx="10633364" cy="5179435"/>
          </a:xfrm>
        </p:spPr>
        <p:txBody>
          <a:bodyPr>
            <a:normAutofit/>
          </a:bodyPr>
          <a:lstStyle/>
          <a:p>
            <a:r>
              <a:rPr lang="en-US" dirty="0"/>
              <a:t>Images are the visual representation of an object or scene which is generated on the basis of </a:t>
            </a:r>
            <a:r>
              <a:rPr lang="en-US" u="sng" dirty="0"/>
              <a:t>light absorption and reflection theory</a:t>
            </a:r>
          </a:p>
          <a:p>
            <a:r>
              <a:rPr lang="en-US" dirty="0"/>
              <a:t>When light is incident on an object, some amount of light is absorbed and the remaining is reflected, </a:t>
            </a:r>
            <a:r>
              <a:rPr lang="en-US" b="1" dirty="0"/>
              <a:t>which form images</a:t>
            </a:r>
          </a:p>
          <a:p>
            <a:r>
              <a:rPr lang="en-US" dirty="0"/>
              <a:t>Reflected light is </a:t>
            </a:r>
            <a:r>
              <a:rPr lang="en-US" b="1" dirty="0"/>
              <a:t>received/collected </a:t>
            </a:r>
            <a:r>
              <a:rPr lang="en-US" dirty="0"/>
              <a:t>on a screen (or on a photographic plate) or may be received by human eye</a:t>
            </a:r>
          </a:p>
          <a:p>
            <a:r>
              <a:rPr lang="en-US" dirty="0"/>
              <a:t>Moving image or a scene, </a:t>
            </a:r>
            <a:r>
              <a:rPr lang="en-US" b="1" dirty="0"/>
              <a:t>is a series of images projected rapidly</a:t>
            </a:r>
            <a:r>
              <a:rPr lang="en-US" dirty="0"/>
              <a:t>; Human eye has the capability see it as an integrated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6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3FF9-8BDD-494F-ACF6-B8ACAB2F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63"/>
            <a:ext cx="10515600" cy="923348"/>
          </a:xfrm>
        </p:spPr>
        <p:txBody>
          <a:bodyPr/>
          <a:lstStyle/>
          <a:p>
            <a:r>
              <a:rPr lang="en-US" dirty="0"/>
              <a:t>Images Types based on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1703-E633-4920-B44D-EA1F779D9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474"/>
            <a:ext cx="10515600" cy="5350164"/>
          </a:xfrm>
        </p:spPr>
        <p:txBody>
          <a:bodyPr/>
          <a:lstStyle/>
          <a:p>
            <a:r>
              <a:rPr lang="en-US" dirty="0"/>
              <a:t>Following are the different types of images based on acquisition</a:t>
            </a:r>
          </a:p>
          <a:p>
            <a:pPr marL="803275"/>
            <a:r>
              <a:rPr lang="en-US" dirty="0"/>
              <a:t>Graphical Images</a:t>
            </a:r>
          </a:p>
          <a:p>
            <a:pPr marL="803275"/>
            <a:r>
              <a:rPr lang="en-US" dirty="0"/>
              <a:t>Optical Images</a:t>
            </a:r>
          </a:p>
          <a:p>
            <a:pPr marL="803275"/>
            <a:r>
              <a:rPr lang="en-US" dirty="0"/>
              <a:t>Perceptual Images</a:t>
            </a:r>
          </a:p>
          <a:p>
            <a:pPr marL="803275"/>
            <a:r>
              <a:rPr lang="en-US" dirty="0"/>
              <a:t>Mental Images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1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AC45-F470-490E-85F0-246744049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171163"/>
            <a:ext cx="10515600" cy="590837"/>
          </a:xfrm>
        </p:spPr>
        <p:txBody>
          <a:bodyPr>
            <a:normAutofit/>
          </a:bodyPr>
          <a:lstStyle/>
          <a:p>
            <a:r>
              <a:rPr lang="en-US" sz="3600" dirty="0"/>
              <a:t>Images Types…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E753-7229-416D-BFBA-AB1FD1AC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3" y="858982"/>
            <a:ext cx="7807037" cy="5112328"/>
          </a:xfrm>
        </p:spPr>
        <p:txBody>
          <a:bodyPr/>
          <a:lstStyle/>
          <a:p>
            <a:r>
              <a:rPr lang="en-US" dirty="0"/>
              <a:t>Graphical Images </a:t>
            </a:r>
          </a:p>
          <a:p>
            <a:pPr lvl="1"/>
            <a:r>
              <a:rPr lang="en-US" dirty="0"/>
              <a:t>Created using lines or certain shapes with the help of commands/mathematical statements by any suitable programming language(s)</a:t>
            </a:r>
          </a:p>
          <a:p>
            <a:pPr lvl="1"/>
            <a:r>
              <a:rPr lang="en-US" dirty="0"/>
              <a:t>Computer Graphics deals with the graphical images (their character and other activities)</a:t>
            </a:r>
          </a:p>
          <a:p>
            <a:pPr lvl="1"/>
            <a:endParaRPr lang="en-US" dirty="0"/>
          </a:p>
          <a:p>
            <a:pPr marL="234950" lvl="1" indent="-234950"/>
            <a:r>
              <a:rPr lang="en-US" sz="2800" dirty="0"/>
              <a:t>Optical Images</a:t>
            </a:r>
          </a:p>
          <a:p>
            <a:pPr marL="692150" lvl="2" indent="-234950"/>
            <a:r>
              <a:rPr lang="en-US" sz="2400" dirty="0"/>
              <a:t>Are produced using lens or mirror system</a:t>
            </a:r>
          </a:p>
          <a:p>
            <a:pPr marL="692150" lvl="2" indent="-234950"/>
            <a:r>
              <a:rPr lang="en-US" sz="2400" dirty="0"/>
              <a:t>Image is formed by collecting the reflected, refracted or diffracted light waves </a:t>
            </a:r>
          </a:p>
          <a:p>
            <a:pPr marL="1149350" lvl="3" indent="-234950"/>
            <a:r>
              <a:rPr lang="en-US" sz="2200" dirty="0"/>
              <a:t>Real Image – Image captured by camera</a:t>
            </a:r>
          </a:p>
          <a:p>
            <a:pPr marL="1149350" lvl="3" indent="-234950"/>
            <a:r>
              <a:rPr lang="en-US" sz="2200" dirty="0"/>
              <a:t>Virtual Image – Mirror image</a:t>
            </a:r>
          </a:p>
          <a:p>
            <a:pPr marL="1149350" lvl="3" indent="-234950"/>
            <a:endParaRPr lang="en-US" sz="2200" dirty="0"/>
          </a:p>
          <a:p>
            <a:pPr marL="692150" lvl="2" indent="-234950"/>
            <a:endParaRPr lang="en-US" sz="2400" dirty="0"/>
          </a:p>
        </p:txBody>
      </p:sp>
      <p:pic>
        <p:nvPicPr>
          <p:cNvPr id="1026" name="Picture 2" descr="Image result for graphical images hd">
            <a:extLst>
              <a:ext uri="{FF2B5EF4-FFF2-40B4-BE49-F238E27FC236}">
                <a16:creationId xmlns:a16="http://schemas.microsoft.com/office/drawing/2014/main" id="{6CD3A0E5-9FC2-489A-A2FB-D28BA1C51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886690"/>
            <a:ext cx="3525740" cy="268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mera images hd">
            <a:extLst>
              <a:ext uri="{FF2B5EF4-FFF2-40B4-BE49-F238E27FC236}">
                <a16:creationId xmlns:a16="http://schemas.microsoft.com/office/drawing/2014/main" id="{8E051DCD-572C-41C6-8806-4D029B9F9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46" y="3602182"/>
            <a:ext cx="2803936" cy="144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irror images hd">
            <a:extLst>
              <a:ext uri="{FF2B5EF4-FFF2-40B4-BE49-F238E27FC236}">
                <a16:creationId xmlns:a16="http://schemas.microsoft.com/office/drawing/2014/main" id="{E6BEECD3-3936-413B-91F5-8A75BFBF6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45" y="5140035"/>
            <a:ext cx="2803935" cy="133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3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4DD0-F124-4B2C-99A3-3A4D7E19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90"/>
            <a:ext cx="10515600" cy="597621"/>
          </a:xfrm>
        </p:spPr>
        <p:txBody>
          <a:bodyPr>
            <a:normAutofit/>
          </a:bodyPr>
          <a:lstStyle/>
          <a:p>
            <a:r>
              <a:rPr lang="en-US" sz="3600" dirty="0"/>
              <a:t>Images Types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EC584-3871-4319-B6F7-48C0979C7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596" y="775856"/>
            <a:ext cx="8257308" cy="58278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Perceptual Images</a:t>
            </a:r>
          </a:p>
          <a:p>
            <a:pPr lvl="1"/>
            <a:r>
              <a:rPr lang="en-US" dirty="0"/>
              <a:t>Perceived by Human beings</a:t>
            </a:r>
          </a:p>
          <a:p>
            <a:pPr lvl="1"/>
            <a:r>
              <a:rPr lang="en-US" dirty="0"/>
              <a:t>These images may be true or result of illustrations or may be assumptions of some images at far</a:t>
            </a:r>
          </a:p>
          <a:p>
            <a:pPr lvl="1"/>
            <a:r>
              <a:rPr lang="en-US" dirty="0"/>
              <a:t>These figures or images are perceived by the brain and interpreted accordingly</a:t>
            </a:r>
          </a:p>
          <a:p>
            <a:pPr lvl="1"/>
            <a:r>
              <a:rPr lang="en-US" dirty="0"/>
              <a:t>The perception does not change until the attention is focused to different regions or objects</a:t>
            </a:r>
          </a:p>
          <a:p>
            <a:pPr lvl="1"/>
            <a:r>
              <a:rPr lang="en-US" dirty="0"/>
              <a:t>The meaningful perception remains as static image</a:t>
            </a:r>
          </a:p>
          <a:p>
            <a:pPr lvl="1"/>
            <a:endParaRPr lang="en-US" dirty="0"/>
          </a:p>
          <a:p>
            <a:pPr marL="290513" lvl="1" indent="-234950"/>
            <a:r>
              <a:rPr lang="en-US" sz="2800" dirty="0"/>
              <a:t>Mental Image</a:t>
            </a:r>
          </a:p>
          <a:p>
            <a:pPr marL="747713" lvl="2" indent="-234950"/>
            <a:r>
              <a:rPr lang="en-US" sz="2400" dirty="0"/>
              <a:t>This kind of image is visualized by the human brain even after some time</a:t>
            </a:r>
          </a:p>
          <a:p>
            <a:pPr marL="747713" lvl="2" indent="-234950"/>
            <a:r>
              <a:rPr lang="en-US" sz="2400" dirty="0"/>
              <a:t>These images are stored in the cells of brain and cognitive nature of brain recognizes (or) sees the mental image</a:t>
            </a:r>
          </a:p>
          <a:p>
            <a:pPr marL="1204913" lvl="3" indent="-234950"/>
            <a:r>
              <a:rPr lang="en-US" sz="2200" dirty="0"/>
              <a:t>Images perceived, created or stored (dream images) by the neural systems of brain are called Neural Images</a:t>
            </a:r>
          </a:p>
          <a:p>
            <a:pPr marL="1204913" lvl="3" indent="-234950"/>
            <a:r>
              <a:rPr lang="en-US" sz="2200" dirty="0"/>
              <a:t>These images help us in keeping thoughts, information images and objects in our mind</a:t>
            </a:r>
          </a:p>
          <a:p>
            <a:pPr marL="512763" lvl="2" indent="0">
              <a:buNone/>
            </a:pPr>
            <a:endParaRPr lang="en-US" sz="2400" dirty="0"/>
          </a:p>
        </p:txBody>
      </p:sp>
      <p:pic>
        <p:nvPicPr>
          <p:cNvPr id="2050" name="Picture 2" descr="Image result for perceptual images">
            <a:extLst>
              <a:ext uri="{FF2B5EF4-FFF2-40B4-BE49-F238E27FC236}">
                <a16:creationId xmlns:a16="http://schemas.microsoft.com/office/drawing/2014/main" id="{8E8D8D3A-E820-492D-8F7A-4CCB8C86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904" y="1136074"/>
            <a:ext cx="2857500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ntal images hd">
            <a:extLst>
              <a:ext uri="{FF2B5EF4-FFF2-40B4-BE49-F238E27FC236}">
                <a16:creationId xmlns:a16="http://schemas.microsoft.com/office/drawing/2014/main" id="{4527423E-13CE-4366-9CB6-76AFEC22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166" y="3706236"/>
            <a:ext cx="2699089" cy="233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9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2B4D-54D2-427C-A4C8-2F265C7C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81"/>
            <a:ext cx="10515600" cy="757093"/>
          </a:xfrm>
        </p:spPr>
        <p:txBody>
          <a:bodyPr/>
          <a:lstStyle/>
          <a:p>
            <a:r>
              <a:rPr lang="en-US" dirty="0"/>
              <a:t>Images Types….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D4D88-549C-4942-B11F-7E7390E73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219"/>
            <a:ext cx="8707582" cy="23067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Digital Image</a:t>
            </a:r>
          </a:p>
          <a:p>
            <a:pPr lvl="1"/>
            <a:r>
              <a:rPr lang="en-US" dirty="0"/>
              <a:t>Digitally Captured (by cameras) or scanned (by scanners)  </a:t>
            </a:r>
          </a:p>
          <a:p>
            <a:pPr lvl="1"/>
            <a:r>
              <a:rPr lang="en-US" dirty="0"/>
              <a:t>An image can be represented as </a:t>
            </a:r>
            <a:r>
              <a:rPr lang="en-US" b="1" dirty="0"/>
              <a:t>two dimensional data </a:t>
            </a:r>
            <a:r>
              <a:rPr lang="en-US" dirty="0"/>
              <a:t>which consists of pixel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pixe</a:t>
            </a:r>
            <a:r>
              <a:rPr lang="en-US" dirty="0"/>
              <a:t>l is  a picture element or picture cell which carries </a:t>
            </a:r>
            <a:r>
              <a:rPr lang="en-US" b="1" dirty="0"/>
              <a:t>intensity</a:t>
            </a:r>
            <a:r>
              <a:rPr lang="en-US" dirty="0"/>
              <a:t> or gray scale integers</a:t>
            </a:r>
          </a:p>
          <a:p>
            <a:pPr lvl="1"/>
            <a:endParaRPr lang="en-US" dirty="0"/>
          </a:p>
        </p:txBody>
      </p:sp>
      <p:pic>
        <p:nvPicPr>
          <p:cNvPr id="3074" name="Picture 2" descr="Image result for digital images">
            <a:extLst>
              <a:ext uri="{FF2B5EF4-FFF2-40B4-BE49-F238E27FC236}">
                <a16:creationId xmlns:a16="http://schemas.microsoft.com/office/drawing/2014/main" id="{5C0352B0-98D6-4CDF-A282-CC553A4D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420" y="9442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94483A-C78E-4926-B0C4-881CA51A2D78}"/>
              </a:ext>
            </a:extLst>
          </p:cNvPr>
          <p:cNvSpPr txBox="1">
            <a:spLocks/>
          </p:cNvSpPr>
          <p:nvPr/>
        </p:nvSpPr>
        <p:spPr>
          <a:xfrm>
            <a:off x="556780" y="3770602"/>
            <a:ext cx="11279765" cy="230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marL="234950" lvl="1" indent="-234950" algn="just"/>
            <a:r>
              <a:rPr lang="en-US" sz="2800" dirty="0"/>
              <a:t>Mathematically an image is a </a:t>
            </a:r>
            <a:r>
              <a:rPr lang="en-US" sz="2800" b="1" dirty="0"/>
              <a:t>two dimensional (2D)</a:t>
            </a:r>
            <a:r>
              <a:rPr lang="en-US" sz="2800" dirty="0"/>
              <a:t> function of f(</a:t>
            </a:r>
            <a:r>
              <a:rPr lang="en-US" sz="2800" dirty="0" err="1"/>
              <a:t>x,y</a:t>
            </a:r>
            <a:r>
              <a:rPr lang="en-US" sz="2800" dirty="0"/>
              <a:t>) </a:t>
            </a:r>
          </a:p>
          <a:p>
            <a:pPr marL="0" lvl="1" indent="0" algn="just">
              <a:buFont typeface="Arial" panose="020B0604020202020204" pitchFamily="34" charset="0"/>
              <a:buNone/>
            </a:pPr>
            <a:r>
              <a:rPr lang="en-US" sz="2800" dirty="0"/>
              <a:t>	where </a:t>
            </a:r>
            <a:r>
              <a:rPr lang="en-US" sz="2800" dirty="0" err="1"/>
              <a:t>x,y</a:t>
            </a:r>
            <a:r>
              <a:rPr lang="en-US" sz="2800" dirty="0"/>
              <a:t> are the co-ordinate values in </a:t>
            </a:r>
            <a:r>
              <a:rPr lang="en-US" sz="2800" b="1" dirty="0"/>
              <a:t>spatial plane</a:t>
            </a:r>
            <a:r>
              <a:rPr lang="en-US" sz="2800" dirty="0"/>
              <a:t> and </a:t>
            </a:r>
          </a:p>
          <a:p>
            <a:pPr marL="0" lvl="1" indent="0" algn="just">
              <a:buFont typeface="Arial" panose="020B0604020202020204" pitchFamily="34" charset="0"/>
              <a:buNone/>
            </a:pPr>
            <a:r>
              <a:rPr lang="en-US" sz="2800" dirty="0"/>
              <a:t>           the magnitude of f(</a:t>
            </a:r>
            <a:r>
              <a:rPr lang="en-US" sz="2800" dirty="0" err="1"/>
              <a:t>x,y</a:t>
            </a:r>
            <a:r>
              <a:rPr lang="en-US" sz="2800" dirty="0"/>
              <a:t>) is the </a:t>
            </a:r>
            <a:r>
              <a:rPr lang="en-US" sz="2800" b="1" dirty="0"/>
              <a:t>intensity value</a:t>
            </a:r>
            <a:r>
              <a:rPr lang="en-US" sz="2800" dirty="0"/>
              <a:t> of pixel at 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133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5DD4-1CD6-4EF5-8466-0446DF81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344"/>
            <a:ext cx="10515600" cy="521565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2B89D-D932-4CA2-86C1-EE49BCF20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5128"/>
            <a:ext cx="10993582" cy="5647746"/>
          </a:xfrm>
        </p:spPr>
        <p:txBody>
          <a:bodyPr>
            <a:normAutofit fontScale="70000" lnSpcReduction="20000"/>
          </a:bodyPr>
          <a:lstStyle/>
          <a:p>
            <a:r>
              <a:rPr lang="en-US" sz="3100" b="1" dirty="0"/>
              <a:t>Image Resolution</a:t>
            </a:r>
            <a:r>
              <a:rPr lang="en-US" sz="3100" dirty="0"/>
              <a:t> </a:t>
            </a:r>
          </a:p>
          <a:p>
            <a:pPr marL="747713" lvl="2" indent="-290513"/>
            <a:r>
              <a:rPr lang="en-US" sz="2800" dirty="0"/>
              <a:t>IR = Total no. of pixels present in Row x Total no. of pixels present in column</a:t>
            </a:r>
          </a:p>
          <a:p>
            <a:pPr marL="747713" lvl="2" indent="-290513"/>
            <a:endParaRPr lang="en-US" sz="2400" dirty="0"/>
          </a:p>
          <a:p>
            <a:pPr marL="234950" lvl="2" indent="-234950"/>
            <a:r>
              <a:rPr lang="en-US" sz="3100" b="1" dirty="0"/>
              <a:t>Image Depth</a:t>
            </a:r>
          </a:p>
          <a:p>
            <a:pPr marL="692150" lvl="3" indent="-234950"/>
            <a:r>
              <a:rPr lang="en-US" sz="3100" dirty="0"/>
              <a:t>Image </a:t>
            </a:r>
            <a:r>
              <a:rPr lang="en-US" sz="3100" b="1" dirty="0"/>
              <a:t>depth determine number of colors</a:t>
            </a:r>
            <a:r>
              <a:rPr lang="en-US" sz="3100" dirty="0"/>
              <a:t>, an image can have</a:t>
            </a:r>
          </a:p>
          <a:p>
            <a:pPr marL="1149350" lvl="4" indent="-234950"/>
            <a:r>
              <a:rPr lang="en-US" sz="2400" dirty="0"/>
              <a:t>Image Depth = No. of Colors</a:t>
            </a:r>
          </a:p>
          <a:p>
            <a:pPr marL="1606550" lvl="5" indent="-234950"/>
            <a:r>
              <a:rPr lang="en-US" sz="2200" dirty="0"/>
              <a:t>2</a:t>
            </a:r>
            <a:r>
              <a:rPr lang="en-US" sz="2200" baseline="30000" dirty="0"/>
              <a:t>1 </a:t>
            </a:r>
            <a:r>
              <a:rPr lang="en-US" sz="2200" dirty="0"/>
              <a:t>= 2 Colors, 2</a:t>
            </a:r>
            <a:r>
              <a:rPr lang="en-US" sz="2200" baseline="30000" dirty="0"/>
              <a:t>2 </a:t>
            </a:r>
            <a:r>
              <a:rPr lang="en-US" sz="2200" dirty="0"/>
              <a:t>= 4 Colors, ….. 2</a:t>
            </a:r>
            <a:r>
              <a:rPr lang="en-US" sz="2200" baseline="30000" dirty="0"/>
              <a:t>8 </a:t>
            </a:r>
            <a:r>
              <a:rPr lang="en-US" sz="2200" dirty="0"/>
              <a:t>= 256 Colors</a:t>
            </a:r>
          </a:p>
          <a:p>
            <a:pPr marL="1606550" lvl="5" indent="-234950"/>
            <a:endParaRPr lang="en-US" sz="2200" dirty="0"/>
          </a:p>
          <a:p>
            <a:pPr marL="234950" lvl="5" indent="-234950"/>
            <a:r>
              <a:rPr lang="en-US" sz="3100" b="1" dirty="0"/>
              <a:t>Color Spaces and Channels</a:t>
            </a:r>
          </a:p>
          <a:p>
            <a:pPr marL="692150" lvl="6" indent="-234950"/>
            <a:r>
              <a:rPr lang="en-US" sz="3100" dirty="0"/>
              <a:t>Different color spaces are available in the world of DIP</a:t>
            </a:r>
          </a:p>
          <a:p>
            <a:pPr marL="692150" lvl="6" indent="-234950"/>
            <a:r>
              <a:rPr lang="en-US" sz="3100" dirty="0"/>
              <a:t>An image can have its color/ values in the following </a:t>
            </a:r>
            <a:r>
              <a:rPr lang="en-US" sz="3100" dirty="0" err="1"/>
              <a:t>eg.</a:t>
            </a:r>
            <a:r>
              <a:rPr lang="en-US" sz="3100" dirty="0"/>
              <a:t>. Forms</a:t>
            </a:r>
          </a:p>
          <a:p>
            <a:pPr marL="1149350" lvl="7" indent="-234950"/>
            <a:r>
              <a:rPr lang="en-US" sz="2600" dirty="0"/>
              <a:t>RGB (Red, Green, Blue) intensity</a:t>
            </a:r>
          </a:p>
          <a:p>
            <a:pPr marL="1149350" lvl="7" indent="-234950"/>
            <a:r>
              <a:rPr lang="en-US" sz="2600" dirty="0"/>
              <a:t>CMYK (Cyan, Magenta, Yellow, Key (Block)</a:t>
            </a:r>
          </a:p>
          <a:p>
            <a:pPr marL="1149350" lvl="7" indent="-234950"/>
            <a:r>
              <a:rPr lang="en-US" sz="2600" dirty="0"/>
              <a:t>HSV (Hue – Saturation – Values)</a:t>
            </a:r>
          </a:p>
          <a:p>
            <a:pPr marL="1149350" lvl="7" indent="-234950"/>
            <a:r>
              <a:rPr lang="en-US" sz="2600" dirty="0"/>
              <a:t>HSL (Hue – Saturation – Lightness)</a:t>
            </a:r>
          </a:p>
          <a:p>
            <a:pPr marL="1149350" lvl="7" indent="-234950"/>
            <a:r>
              <a:rPr lang="en-US" sz="2600" dirty="0"/>
              <a:t>Gray Scale</a:t>
            </a:r>
          </a:p>
          <a:p>
            <a:pPr marL="1149350" lvl="7" indent="-234950"/>
            <a:r>
              <a:rPr lang="en-US" sz="2600" dirty="0"/>
              <a:t>Binary Images</a:t>
            </a:r>
          </a:p>
          <a:p>
            <a:pPr marL="692150" lvl="7" indent="-234950"/>
            <a:r>
              <a:rPr lang="en-US" sz="3100" dirty="0"/>
              <a:t>Each value in the color space is called as </a:t>
            </a:r>
            <a:r>
              <a:rPr lang="en-US" sz="3100" b="1" dirty="0"/>
              <a:t>color channel</a:t>
            </a:r>
          </a:p>
          <a:p>
            <a:pPr marL="1149350" lvl="8" indent="-234950"/>
            <a:r>
              <a:rPr lang="en-US" sz="3100" dirty="0"/>
              <a:t>For </a:t>
            </a:r>
            <a:r>
              <a:rPr lang="en-US" sz="3100" dirty="0" err="1"/>
              <a:t>eg.</a:t>
            </a:r>
            <a:r>
              <a:rPr lang="en-US" sz="3100" dirty="0"/>
              <a:t> RGB – Red Channel, Green Channel and Blue Channel</a:t>
            </a:r>
          </a:p>
          <a:p>
            <a:pPr marL="692150" lvl="8" indent="-234950"/>
            <a:r>
              <a:rPr lang="en-US" sz="3100" dirty="0"/>
              <a:t>The colors in the image are derived by the mixture of colors in each color channel</a:t>
            </a:r>
          </a:p>
          <a:p>
            <a:pPr marL="1606550" lvl="5" indent="-234950"/>
            <a:endParaRPr lang="en-US" sz="2200" dirty="0"/>
          </a:p>
          <a:p>
            <a:pPr marL="1606550" lvl="5" indent="-234950"/>
            <a:endParaRPr lang="en-US" sz="2200" dirty="0"/>
          </a:p>
          <a:p>
            <a:pPr marL="1606550" lvl="5" indent="-234950"/>
            <a:endParaRPr lang="en-US" sz="2400" dirty="0"/>
          </a:p>
          <a:p>
            <a:pPr marL="747713" lvl="2" indent="-290513"/>
            <a:endParaRPr lang="en-US" sz="2400" dirty="0"/>
          </a:p>
          <a:p>
            <a:pPr lvl="2" indent="-630238">
              <a:tabLst>
                <a:tab pos="858838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00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5D1E-012C-41D5-A8D5-7977594B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157308"/>
            <a:ext cx="10515600" cy="673966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Color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35EC-1467-4AFD-A483-ABBFCA44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831274"/>
            <a:ext cx="6726382" cy="53456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Grayscale (Monochrome)</a:t>
            </a:r>
          </a:p>
          <a:p>
            <a:pPr lvl="1"/>
            <a:r>
              <a:rPr lang="en-US" dirty="0"/>
              <a:t>Simplest color spaces both in terms of understanding (handling) and storing on a computer</a:t>
            </a:r>
          </a:p>
          <a:p>
            <a:pPr lvl="1"/>
            <a:r>
              <a:rPr lang="en-US" dirty="0"/>
              <a:t>Each pixel value in gray scale image is a single value between 0 &amp; 255</a:t>
            </a:r>
          </a:p>
          <a:p>
            <a:pPr lvl="2"/>
            <a:r>
              <a:rPr lang="en-US" sz="2200" dirty="0"/>
              <a:t>0 represents black, 255 represents white</a:t>
            </a:r>
          </a:p>
          <a:p>
            <a:pPr lvl="2"/>
            <a:r>
              <a:rPr lang="en-US" sz="2200" dirty="0"/>
              <a:t>255 is not fixed, depends on color depth</a:t>
            </a:r>
          </a:p>
          <a:p>
            <a:pPr lvl="2"/>
            <a:endParaRPr lang="en-US" sz="2200" dirty="0"/>
          </a:p>
          <a:p>
            <a:pPr marL="234950" lvl="2" indent="-234950"/>
            <a:r>
              <a:rPr lang="en-US" sz="2600" dirty="0"/>
              <a:t>RGB (Red, Green and Blue)</a:t>
            </a:r>
          </a:p>
          <a:p>
            <a:pPr marL="692150" lvl="3" indent="-234950"/>
            <a:r>
              <a:rPr lang="en-US" sz="2400" dirty="0"/>
              <a:t>Most commonly used in DIP</a:t>
            </a:r>
          </a:p>
          <a:p>
            <a:pPr marL="692150" lvl="3" indent="-234950"/>
            <a:r>
              <a:rPr lang="en-US" sz="2400" dirty="0"/>
              <a:t>Each pixel is a combination of three values, each representing a color in Red, Green and Blue channels</a:t>
            </a:r>
          </a:p>
          <a:p>
            <a:pPr marL="1149350" lvl="4" indent="-234950"/>
            <a:r>
              <a:rPr lang="en-US" sz="2400" dirty="0"/>
              <a:t>In RGB space</a:t>
            </a:r>
          </a:p>
          <a:p>
            <a:pPr marL="1606550" lvl="5" indent="-234950"/>
            <a:r>
              <a:rPr lang="en-US" sz="2400" dirty="0"/>
              <a:t>White – (255,255,255)</a:t>
            </a:r>
          </a:p>
          <a:p>
            <a:pPr marL="1606550" lvl="5" indent="-234950"/>
            <a:r>
              <a:rPr lang="en-US" sz="2400" dirty="0"/>
              <a:t>Black – (0,0,0)</a:t>
            </a:r>
          </a:p>
          <a:p>
            <a:pPr marL="1606550" lvl="5" indent="-234950"/>
            <a:r>
              <a:rPr lang="en-US" sz="2400" dirty="0"/>
              <a:t>Red – (255,0,0)</a:t>
            </a:r>
          </a:p>
          <a:p>
            <a:pPr marL="1606550" lvl="5" indent="-234950"/>
            <a:r>
              <a:rPr lang="en-US" sz="2400" dirty="0"/>
              <a:t>Green – (0,255,0)</a:t>
            </a:r>
          </a:p>
          <a:p>
            <a:pPr marL="1606550" lvl="5" indent="-234950"/>
            <a:r>
              <a:rPr lang="en-US" sz="2400" dirty="0"/>
              <a:t>Blue – (0,0,255)</a:t>
            </a:r>
          </a:p>
          <a:p>
            <a:pPr marL="1606550" lvl="5" indent="-234950"/>
            <a:r>
              <a:rPr lang="en-US" sz="2400" dirty="0"/>
              <a:t>The color depth of RGB is 8 bit (m x n x 3)</a:t>
            </a:r>
          </a:p>
          <a:p>
            <a:pPr marL="692150" lvl="3" indent="-234950"/>
            <a:endParaRPr lang="en-US" sz="2400" dirty="0"/>
          </a:p>
          <a:p>
            <a:pPr lvl="2"/>
            <a:endParaRPr lang="en-US" dirty="0"/>
          </a:p>
        </p:txBody>
      </p:sp>
      <p:pic>
        <p:nvPicPr>
          <p:cNvPr id="4098" name="Picture 2" descr="Image result for rgb channel images in python">
            <a:extLst>
              <a:ext uri="{FF2B5EF4-FFF2-40B4-BE49-F238E27FC236}">
                <a16:creationId xmlns:a16="http://schemas.microsoft.com/office/drawing/2014/main" id="{7DD23691-A383-43BA-9AF1-56E5CB809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566463"/>
            <a:ext cx="3119004" cy="239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ray image in python">
            <a:extLst>
              <a:ext uri="{FF2B5EF4-FFF2-40B4-BE49-F238E27FC236}">
                <a16:creationId xmlns:a16="http://schemas.microsoft.com/office/drawing/2014/main" id="{4E843F37-2979-4244-93F8-11628AA6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504" y="101354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16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73A2-8A73-4DD4-85A1-E67F5FC2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384"/>
          </a:xfrm>
        </p:spPr>
        <p:txBody>
          <a:bodyPr/>
          <a:lstStyle/>
          <a:p>
            <a:r>
              <a:rPr lang="en-US" dirty="0"/>
              <a:t>Common Color Spaces….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9DCE5-C9C5-4BD0-82BE-1EA944125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3" y="1094509"/>
            <a:ext cx="7183582" cy="50824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HSV (Hue – Saturation – Value) : Color – Density – Value</a:t>
            </a:r>
          </a:p>
          <a:p>
            <a:pPr lvl="1"/>
            <a:r>
              <a:rPr lang="en-US" dirty="0"/>
              <a:t>A cylindrical co-ordinate system</a:t>
            </a:r>
          </a:p>
          <a:p>
            <a:pPr lvl="1"/>
            <a:r>
              <a:rPr lang="en-US" dirty="0"/>
              <a:t>RGB values onto a cylinder</a:t>
            </a:r>
          </a:p>
          <a:p>
            <a:pPr lvl="1"/>
            <a:r>
              <a:rPr lang="en-US" b="1" dirty="0"/>
              <a:t>RGB space does not have clear idea about the color progression</a:t>
            </a:r>
          </a:p>
          <a:p>
            <a:pPr lvl="1"/>
            <a:r>
              <a:rPr lang="en-US" dirty="0"/>
              <a:t>HSV handles it perfectly</a:t>
            </a:r>
          </a:p>
          <a:p>
            <a:pPr lvl="1"/>
            <a:r>
              <a:rPr lang="en-US" dirty="0"/>
              <a:t>Fix the hue, then generate different shades of the hue by just varying values and saturation</a:t>
            </a:r>
          </a:p>
          <a:p>
            <a:pPr lvl="1"/>
            <a:endParaRPr lang="en-US" dirty="0"/>
          </a:p>
          <a:p>
            <a:pPr marL="234950" lvl="1" indent="-179388"/>
            <a:r>
              <a:rPr lang="en-US" sz="2800" dirty="0"/>
              <a:t>Binary Image (Bi-level or two-level) </a:t>
            </a:r>
          </a:p>
          <a:p>
            <a:pPr marL="692150" lvl="2" indent="-179388"/>
            <a:r>
              <a:rPr lang="en-US" sz="2400" dirty="0"/>
              <a:t>A binary image consists of </a:t>
            </a:r>
            <a:r>
              <a:rPr lang="en-US" sz="2400" b="1" dirty="0"/>
              <a:t>exactly two colors </a:t>
            </a:r>
            <a:r>
              <a:rPr lang="en-US" sz="2400" dirty="0"/>
              <a:t>usually black and white</a:t>
            </a:r>
          </a:p>
          <a:p>
            <a:pPr marL="692150" lvl="2" indent="-179388"/>
            <a:r>
              <a:rPr lang="en-US" sz="2400" b="1" dirty="0"/>
              <a:t>Each pixel is stored as a single bit ‘0’ or ‘1’</a:t>
            </a:r>
          </a:p>
          <a:p>
            <a:pPr marL="692150" lvl="2" indent="-179388"/>
            <a:r>
              <a:rPr lang="en-US" sz="2400" dirty="0"/>
              <a:t>Binary image is created from gray scale image that uses ‘0’ for pixels with gray levels below the threshold and ‘1’ for other pixels</a:t>
            </a:r>
          </a:p>
          <a:p>
            <a:pPr marL="692150" lvl="2" indent="-179388"/>
            <a:r>
              <a:rPr lang="en-US" sz="2400" dirty="0"/>
              <a:t>Useful for CV (Computer-Vision) applications, where edges, boundaries or outlines are required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122" name="Picture 2" descr="Image result for hsv color space">
            <a:extLst>
              <a:ext uri="{FF2B5EF4-FFF2-40B4-BE49-F238E27FC236}">
                <a16:creationId xmlns:a16="http://schemas.microsoft.com/office/drawing/2014/main" id="{8E966D7B-EF23-488B-8C1C-7F98B2E2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19" y="1094509"/>
            <a:ext cx="3906982" cy="217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binary images in opencv">
            <a:extLst>
              <a:ext uri="{FF2B5EF4-FFF2-40B4-BE49-F238E27FC236}">
                <a16:creationId xmlns:a16="http://schemas.microsoft.com/office/drawing/2014/main" id="{41BA449F-21A9-46F5-B9CE-D0098FE09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069" y="4148051"/>
            <a:ext cx="3906982" cy="217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74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E334C1B-103A-4811-AAB4-ABE9284250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0706" y="79375"/>
            <a:ext cx="8510588" cy="744538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Biomedical Informatics in Perspective</a:t>
            </a:r>
          </a:p>
        </p:txBody>
      </p:sp>
      <p:sp>
        <p:nvSpPr>
          <p:cNvPr id="205827" name="Text Box 3">
            <a:extLst>
              <a:ext uri="{FF2B5EF4-FFF2-40B4-BE49-F238E27FC236}">
                <a16:creationId xmlns:a16="http://schemas.microsoft.com/office/drawing/2014/main" id="{A357643D-AF4B-4D97-A8A2-834A411C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134" y="1558680"/>
            <a:ext cx="2483699" cy="36933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bg2"/>
                </a:solidFill>
              </a:rPr>
              <a:t>Basic Research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E803C34-63AB-4BC0-A084-67697F0FA7D6}"/>
              </a:ext>
            </a:extLst>
          </p:cNvPr>
          <p:cNvGrpSpPr>
            <a:grpSpLocks/>
          </p:cNvGrpSpPr>
          <p:nvPr/>
        </p:nvGrpSpPr>
        <p:grpSpPr bwMode="auto">
          <a:xfrm>
            <a:off x="970221" y="1094509"/>
            <a:ext cx="3142427" cy="4849091"/>
            <a:chOff x="-77" y="1200"/>
            <a:chExt cx="1517" cy="2903"/>
          </a:xfrm>
        </p:grpSpPr>
        <p:sp>
          <p:nvSpPr>
            <p:cNvPr id="16405" name="Line 5">
              <a:extLst>
                <a:ext uri="{FF2B5EF4-FFF2-40B4-BE49-F238E27FC236}">
                  <a16:creationId xmlns:a16="http://schemas.microsoft.com/office/drawing/2014/main" id="{F2677CCC-9BD7-4CA6-AF13-4D7D8CD62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00"/>
              <a:ext cx="0" cy="2784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6" name="Text Box 6">
              <a:extLst>
                <a:ext uri="{FF2B5EF4-FFF2-40B4-BE49-F238E27FC236}">
                  <a16:creationId xmlns:a16="http://schemas.microsoft.com/office/drawing/2014/main" id="{C90E7D5E-DC4A-46A2-8454-D557A9B65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77" y="3696"/>
              <a:ext cx="1344" cy="40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bg2"/>
                  </a:solidFill>
                </a:rPr>
                <a:t>Applied Research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bg2"/>
                  </a:solidFill>
                </a:rPr>
                <a:t>And Practice</a:t>
              </a:r>
            </a:p>
          </p:txBody>
        </p:sp>
      </p:grpSp>
      <p:sp>
        <p:nvSpPr>
          <p:cNvPr id="205831" name="Text Box 7">
            <a:extLst>
              <a:ext uri="{FF2B5EF4-FFF2-40B4-BE49-F238E27FC236}">
                <a16:creationId xmlns:a16="http://schemas.microsoft.com/office/drawing/2014/main" id="{B668DDA7-078D-4128-8593-3E39761B3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579" y="1065501"/>
            <a:ext cx="63635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/>
              <a:t>Biomedical Informatics Methods, Techniques, and Theories</a:t>
            </a:r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77E733F1-88C7-4038-8674-2D1D899197D0}"/>
              </a:ext>
            </a:extLst>
          </p:cNvPr>
          <p:cNvGrpSpPr>
            <a:grpSpLocks/>
          </p:cNvGrpSpPr>
          <p:nvPr/>
        </p:nvGrpSpPr>
        <p:grpSpPr bwMode="auto">
          <a:xfrm>
            <a:off x="3397665" y="1808048"/>
            <a:ext cx="2599702" cy="4257790"/>
            <a:chOff x="1440" y="1536"/>
            <a:chExt cx="1255" cy="2285"/>
          </a:xfrm>
        </p:grpSpPr>
        <p:sp>
          <p:nvSpPr>
            <p:cNvPr id="16403" name="Line 9">
              <a:extLst>
                <a:ext uri="{FF2B5EF4-FFF2-40B4-BE49-F238E27FC236}">
                  <a16:creationId xmlns:a16="http://schemas.microsoft.com/office/drawing/2014/main" id="{95895490-610C-46AC-8DC2-70338C31DE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1536"/>
              <a:ext cx="432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4" name="Text Box 10">
              <a:extLst>
                <a:ext uri="{FF2B5EF4-FFF2-40B4-BE49-F238E27FC236}">
                  <a16:creationId xmlns:a16="http://schemas.microsoft.com/office/drawing/2014/main" id="{FD22B28D-D134-47DB-A132-785887CA8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590"/>
              <a:ext cx="125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Bioinformatics</a:t>
              </a: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83AEBFB7-C814-4E7A-B49E-AD57BE517CCD}"/>
              </a:ext>
            </a:extLst>
          </p:cNvPr>
          <p:cNvGrpSpPr>
            <a:grpSpLocks/>
          </p:cNvGrpSpPr>
          <p:nvPr/>
        </p:nvGrpSpPr>
        <p:grpSpPr bwMode="auto">
          <a:xfrm>
            <a:off x="6936073" y="1784048"/>
            <a:ext cx="1909900" cy="4419902"/>
            <a:chOff x="3600" y="1536"/>
            <a:chExt cx="922" cy="2372"/>
          </a:xfrm>
        </p:grpSpPr>
        <p:sp>
          <p:nvSpPr>
            <p:cNvPr id="16401" name="Text Box 12">
              <a:extLst>
                <a:ext uri="{FF2B5EF4-FFF2-40B4-BE49-F238E27FC236}">
                  <a16:creationId xmlns:a16="http://schemas.microsoft.com/office/drawing/2014/main" id="{F01C3803-3E3E-4C34-B06F-395EB62B5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504"/>
              <a:ext cx="92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Clinical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Informatics</a:t>
              </a:r>
            </a:p>
          </p:txBody>
        </p:sp>
        <p:sp>
          <p:nvSpPr>
            <p:cNvPr id="16402" name="Line 13">
              <a:extLst>
                <a:ext uri="{FF2B5EF4-FFF2-40B4-BE49-F238E27FC236}">
                  <a16:creationId xmlns:a16="http://schemas.microsoft.com/office/drawing/2014/main" id="{36F2793A-B9AC-4BC9-B2DE-28E37A002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536"/>
              <a:ext cx="288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id="{CC961ECB-709A-4348-950A-1BA32DE1F646}"/>
              </a:ext>
            </a:extLst>
          </p:cNvPr>
          <p:cNvGrpSpPr>
            <a:grpSpLocks/>
          </p:cNvGrpSpPr>
          <p:nvPr/>
        </p:nvGrpSpPr>
        <p:grpSpPr bwMode="auto">
          <a:xfrm>
            <a:off x="5335873" y="1784048"/>
            <a:ext cx="1909900" cy="4419902"/>
            <a:chOff x="2592" y="1536"/>
            <a:chExt cx="922" cy="2372"/>
          </a:xfrm>
        </p:grpSpPr>
        <p:sp>
          <p:nvSpPr>
            <p:cNvPr id="16399" name="Line 15">
              <a:extLst>
                <a:ext uri="{FF2B5EF4-FFF2-40B4-BE49-F238E27FC236}">
                  <a16:creationId xmlns:a16="http://schemas.microsoft.com/office/drawing/2014/main" id="{0BA78B28-6450-4F35-9BE4-82DACC1E85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1536"/>
              <a:ext cx="0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0" name="Text Box 16">
              <a:extLst>
                <a:ext uri="{FF2B5EF4-FFF2-40B4-BE49-F238E27FC236}">
                  <a16:creationId xmlns:a16="http://schemas.microsoft.com/office/drawing/2014/main" id="{6C3E83B6-6270-4911-9BA0-036AD73D32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504"/>
              <a:ext cx="92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Imaging Informatics</a:t>
              </a:r>
            </a:p>
          </p:txBody>
        </p:sp>
      </p:grpSp>
      <p:grpSp>
        <p:nvGrpSpPr>
          <p:cNvPr id="6" name="Group 17">
            <a:extLst>
              <a:ext uri="{FF2B5EF4-FFF2-40B4-BE49-F238E27FC236}">
                <a16:creationId xmlns:a16="http://schemas.microsoft.com/office/drawing/2014/main" id="{0D7EF292-F9E8-4C6A-8C8F-EB2CB20A5DC8}"/>
              </a:ext>
            </a:extLst>
          </p:cNvPr>
          <p:cNvGrpSpPr>
            <a:grpSpLocks/>
          </p:cNvGrpSpPr>
          <p:nvPr/>
        </p:nvGrpSpPr>
        <p:grpSpPr bwMode="auto">
          <a:xfrm>
            <a:off x="8276763" y="1784048"/>
            <a:ext cx="2585201" cy="4419902"/>
            <a:chOff x="4512" y="1536"/>
            <a:chExt cx="1248" cy="2372"/>
          </a:xfrm>
        </p:grpSpPr>
        <p:sp>
          <p:nvSpPr>
            <p:cNvPr id="16397" name="Text Box 18">
              <a:extLst>
                <a:ext uri="{FF2B5EF4-FFF2-40B4-BE49-F238E27FC236}">
                  <a16:creationId xmlns:a16="http://schemas.microsoft.com/office/drawing/2014/main" id="{64687107-628F-4AC2-9717-5B56F07F3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7" y="3504"/>
              <a:ext cx="124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Public Health Informatics</a:t>
              </a:r>
            </a:p>
          </p:txBody>
        </p:sp>
        <p:sp>
          <p:nvSpPr>
            <p:cNvPr id="16398" name="Line 19">
              <a:extLst>
                <a:ext uri="{FF2B5EF4-FFF2-40B4-BE49-F238E27FC236}">
                  <a16:creationId xmlns:a16="http://schemas.microsoft.com/office/drawing/2014/main" id="{ECD6B731-8D8E-44B7-BB80-B0F5CEDC70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1536"/>
              <a:ext cx="528" cy="19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5850" name="Text Box 26">
            <a:extLst>
              <a:ext uri="{FF2B5EF4-FFF2-40B4-BE49-F238E27FC236}">
                <a16:creationId xmlns:a16="http://schemas.microsoft.com/office/drawing/2014/main" id="{11C08C04-F605-474E-B5A4-DC7F38DAC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54" y="3181750"/>
            <a:ext cx="10745504" cy="646331"/>
          </a:xfrm>
          <a:prstGeom prst="rect">
            <a:avLst/>
          </a:prstGeom>
          <a:solidFill>
            <a:srgbClr val="00B0F0"/>
          </a:solidFill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Biomedical Informatics ≠ ≠ Bioinformatics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0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7" grpId="0" animBg="1" autoUpdateAnimBg="0"/>
      <p:bldP spid="205831" grpId="0" autoUpdateAnimBg="0"/>
      <p:bldP spid="2058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6490A-09B1-44C2-ACF7-7852CC04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563"/>
            <a:ext cx="10515600" cy="770948"/>
          </a:xfrm>
        </p:spPr>
        <p:txBody>
          <a:bodyPr/>
          <a:lstStyle/>
          <a:p>
            <a:r>
              <a:rPr lang="en-US" dirty="0"/>
              <a:t>Image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CF054-6665-4ADC-9B5F-4B3B27A1D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511"/>
            <a:ext cx="6421582" cy="4599998"/>
          </a:xfrm>
        </p:spPr>
        <p:txBody>
          <a:bodyPr/>
          <a:lstStyle/>
          <a:p>
            <a:r>
              <a:rPr lang="en-US" dirty="0"/>
              <a:t>Spatial Domain</a:t>
            </a:r>
          </a:p>
          <a:p>
            <a:pPr lvl="1"/>
            <a:r>
              <a:rPr lang="en-US" dirty="0"/>
              <a:t>Procedures that operate directly on pixels</a:t>
            </a:r>
          </a:p>
          <a:p>
            <a:pPr lvl="2"/>
            <a:r>
              <a:rPr lang="en-US" dirty="0"/>
              <a:t>Methods: Darkening, lightening, compressed to disks, High contrast, Emphasize shadows</a:t>
            </a:r>
          </a:p>
          <a:p>
            <a:pPr lvl="2"/>
            <a:endParaRPr lang="en-US" dirty="0"/>
          </a:p>
          <a:p>
            <a:pPr marL="234950" lvl="2" indent="-179388"/>
            <a:r>
              <a:rPr lang="en-US" sz="2800" dirty="0"/>
              <a:t>Frequency Domain</a:t>
            </a:r>
          </a:p>
          <a:p>
            <a:pPr marL="692150" lvl="3" indent="-179388"/>
            <a:r>
              <a:rPr lang="en-US" sz="2600" dirty="0"/>
              <a:t>Deals with the rate of which the pixel values are changing in spatial</a:t>
            </a:r>
          </a:p>
          <a:p>
            <a:pPr marL="1149350" lvl="4" indent="-179388"/>
            <a:r>
              <a:rPr lang="en-US" sz="2600" dirty="0"/>
              <a:t>i.e. frequency pattern of image pixels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30D21-57A5-4041-BF83-B12FDF47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2" y="484620"/>
            <a:ext cx="3851562" cy="2300144"/>
          </a:xfrm>
          <a:prstGeom prst="rect">
            <a:avLst/>
          </a:prstGeom>
        </p:spPr>
      </p:pic>
      <p:pic>
        <p:nvPicPr>
          <p:cNvPr id="6148" name="Picture 4" descr="Image result for frequency domain images">
            <a:extLst>
              <a:ext uri="{FF2B5EF4-FFF2-40B4-BE49-F238E27FC236}">
                <a16:creationId xmlns:a16="http://schemas.microsoft.com/office/drawing/2014/main" id="{0539FED2-23AE-4082-B225-0BF166E36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745" y="3080929"/>
            <a:ext cx="4559266" cy="35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8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AAB0-7D23-44D3-A72B-432FBBE6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9" y="25545"/>
            <a:ext cx="10515600" cy="51478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components of 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19BB2-F50A-45B8-A5F5-BFAFAEA5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19" y="651164"/>
            <a:ext cx="6151418" cy="5763491"/>
          </a:xfrm>
        </p:spPr>
        <p:txBody>
          <a:bodyPr>
            <a:normAutofit/>
          </a:bodyPr>
          <a:lstStyle/>
          <a:p>
            <a:r>
              <a:rPr lang="en-US" dirty="0"/>
              <a:t>Main components of DIP </a:t>
            </a:r>
          </a:p>
          <a:p>
            <a:pPr lvl="1"/>
            <a:r>
              <a:rPr lang="en-US" dirty="0"/>
              <a:t>Image Acquisition – Deals with capturing images or samples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Image enhancements – Deals with the improvement of quality of images</a:t>
            </a:r>
          </a:p>
          <a:p>
            <a:pPr lvl="1"/>
            <a:endParaRPr lang="en-US" dirty="0"/>
          </a:p>
        </p:txBody>
      </p:sp>
      <p:pic>
        <p:nvPicPr>
          <p:cNvPr id="4100" name="Picture 4" descr="Image result for image capturing digital image processing">
            <a:extLst>
              <a:ext uri="{FF2B5EF4-FFF2-40B4-BE49-F238E27FC236}">
                <a16:creationId xmlns:a16="http://schemas.microsoft.com/office/drawing/2014/main" id="{5DD7B78F-62A9-45A1-8AE5-05151D73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28" y="651164"/>
            <a:ext cx="5043053" cy="26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image enhancement in digital image processing">
            <a:extLst>
              <a:ext uri="{FF2B5EF4-FFF2-40B4-BE49-F238E27FC236}">
                <a16:creationId xmlns:a16="http://schemas.microsoft.com/office/drawing/2014/main" id="{F971C54D-BF99-4A08-9EC6-47B22AF1C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91" y="4087091"/>
            <a:ext cx="4447309" cy="25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60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AAB0-7D23-44D3-A72B-432FBBE6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51478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components of 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19BB2-F50A-45B8-A5F5-BFAFAEA5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" y="845127"/>
            <a:ext cx="5500255" cy="5735782"/>
          </a:xfrm>
        </p:spPr>
        <p:txBody>
          <a:bodyPr>
            <a:normAutofit/>
          </a:bodyPr>
          <a:lstStyle/>
          <a:p>
            <a:r>
              <a:rPr lang="en-US" dirty="0"/>
              <a:t>Main components of DIP </a:t>
            </a:r>
          </a:p>
          <a:p>
            <a:pPr lvl="1"/>
            <a:r>
              <a:rPr lang="en-US" dirty="0"/>
              <a:t>Image Representation – Deals with different ways in which image can be represented mathematically, graphically and statistically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Image Transformation – It is used to transform from one domain into another domain (</a:t>
            </a:r>
            <a:r>
              <a:rPr lang="en-US" dirty="0" err="1"/>
              <a:t>Eg.</a:t>
            </a:r>
            <a:r>
              <a:rPr lang="en-US" dirty="0"/>
              <a:t> Spatial domain to Frequency Domain)</a:t>
            </a:r>
          </a:p>
          <a:p>
            <a:pPr lvl="1"/>
            <a:endParaRPr lang="en-US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2C3FB9BC-04F2-466E-B308-69BFFCAE5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1038"/>
            <a:ext cx="5483296" cy="289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patial vs frequency domain">
            <a:extLst>
              <a:ext uri="{FF2B5EF4-FFF2-40B4-BE49-F238E27FC236}">
                <a16:creationId xmlns:a16="http://schemas.microsoft.com/office/drawing/2014/main" id="{39B1A4D0-2017-44FD-8B2F-45DDA709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26873"/>
            <a:ext cx="5483296" cy="285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877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7EE9-BF79-4678-BFCC-0054271E9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212725"/>
            <a:ext cx="10515600" cy="7016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D1064-4762-44FC-962E-9C239DD0C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10" y="1025236"/>
            <a:ext cx="5611090" cy="5151727"/>
          </a:xfrm>
        </p:spPr>
        <p:txBody>
          <a:bodyPr/>
          <a:lstStyle/>
          <a:p>
            <a:r>
              <a:rPr lang="en-US" dirty="0"/>
              <a:t>Image Restoration -  Deals with the analysis and modeling of different types of noise, mixed with the image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 Image Processing – Various color spaces and formats are covered in it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Image result for image restoration in digital image processing">
            <a:extLst>
              <a:ext uri="{FF2B5EF4-FFF2-40B4-BE49-F238E27FC236}">
                <a16:creationId xmlns:a16="http://schemas.microsoft.com/office/drawing/2014/main" id="{1ACEC618-C779-4CAB-9EC8-3EC7BFF5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196686"/>
            <a:ext cx="4544290" cy="25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olor spaces in digital image processing">
            <a:extLst>
              <a:ext uri="{FF2B5EF4-FFF2-40B4-BE49-F238E27FC236}">
                <a16:creationId xmlns:a16="http://schemas.microsoft.com/office/drawing/2014/main" id="{9FC72937-073B-4B38-BC39-A27F96440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906982"/>
            <a:ext cx="4544290" cy="258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937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AAB0-7D23-44D3-A72B-432FBBE6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51478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Components of DIP…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19BB2-F50A-45B8-A5F5-BFAFAEA5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845127"/>
            <a:ext cx="6262255" cy="5527964"/>
          </a:xfrm>
        </p:spPr>
        <p:txBody>
          <a:bodyPr>
            <a:normAutofit/>
          </a:bodyPr>
          <a:lstStyle/>
          <a:p>
            <a:r>
              <a:rPr lang="en-US" dirty="0"/>
              <a:t>Main components of DIP </a:t>
            </a:r>
          </a:p>
          <a:p>
            <a:pPr lvl="1"/>
            <a:r>
              <a:rPr lang="en-US" dirty="0"/>
              <a:t>Image Compression - Used to reduce redundancy without any significant change in the inherent content of the image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92150" lvl="2" indent="-234950">
              <a:tabLst>
                <a:tab pos="166688" algn="l"/>
              </a:tabLst>
            </a:pPr>
            <a:r>
              <a:rPr lang="en-US" sz="2400" dirty="0"/>
              <a:t>Morphological Image processing - Used to represent or convert into suitable forms so that the edges can be easily recovered</a:t>
            </a:r>
          </a:p>
          <a:p>
            <a:pPr marL="457200" lvl="2" indent="0">
              <a:buNone/>
              <a:tabLst>
                <a:tab pos="166688" algn="l"/>
              </a:tabLst>
            </a:pPr>
            <a:endParaRPr lang="en-US" sz="2400" dirty="0"/>
          </a:p>
        </p:txBody>
      </p:sp>
      <p:pic>
        <p:nvPicPr>
          <p:cNvPr id="7170" name="Picture 2" descr="Image result for image compression in digital image processing">
            <a:extLst>
              <a:ext uri="{FF2B5EF4-FFF2-40B4-BE49-F238E27FC236}">
                <a16:creationId xmlns:a16="http://schemas.microsoft.com/office/drawing/2014/main" id="{D9E91A13-B0A0-413E-A6CE-C0ADBAD78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73" y="845126"/>
            <a:ext cx="5223163" cy="275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morphological operations in digital image processing">
            <a:extLst>
              <a:ext uri="{FF2B5EF4-FFF2-40B4-BE49-F238E27FC236}">
                <a16:creationId xmlns:a16="http://schemas.microsoft.com/office/drawing/2014/main" id="{F95E5033-5806-4FCB-8DA0-D5D8D628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18" y="3766269"/>
            <a:ext cx="5043054" cy="275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5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AAB0-7D23-44D3-A72B-432FBBE6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55"/>
            <a:ext cx="10515600" cy="51478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Components of DIP…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19BB2-F50A-45B8-A5F5-BFAFAEA54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7" y="845127"/>
            <a:ext cx="5527963" cy="5624946"/>
          </a:xfrm>
        </p:spPr>
        <p:txBody>
          <a:bodyPr>
            <a:normAutofit/>
          </a:bodyPr>
          <a:lstStyle/>
          <a:p>
            <a:r>
              <a:rPr lang="en-US" dirty="0"/>
              <a:t>Main components of DIP </a:t>
            </a:r>
          </a:p>
          <a:p>
            <a:pPr marL="692150" lvl="3" indent="-234950">
              <a:tabLst>
                <a:tab pos="166688" algn="l"/>
              </a:tabLst>
            </a:pPr>
            <a:r>
              <a:rPr lang="en-US" sz="2400" dirty="0"/>
              <a:t>Image Segmentation - The selected ROI (Region of Interest) and various boundaries can be extracted</a:t>
            </a:r>
          </a:p>
          <a:p>
            <a:pPr marL="692150" lvl="3" indent="-234950">
              <a:tabLst>
                <a:tab pos="166688" algn="l"/>
              </a:tabLst>
            </a:pPr>
            <a:endParaRPr lang="en-US" sz="2400" dirty="0"/>
          </a:p>
          <a:p>
            <a:pPr marL="692150" lvl="3" indent="-234950">
              <a:tabLst>
                <a:tab pos="166688" algn="l"/>
              </a:tabLst>
            </a:pPr>
            <a:endParaRPr lang="en-US" sz="2400" dirty="0"/>
          </a:p>
          <a:p>
            <a:pPr marL="692150" lvl="3" indent="-234950">
              <a:tabLst>
                <a:tab pos="166688" algn="l"/>
              </a:tabLst>
            </a:pPr>
            <a:endParaRPr lang="en-US" sz="2400" dirty="0"/>
          </a:p>
          <a:p>
            <a:pPr marL="692150" lvl="3" indent="-234950">
              <a:tabLst>
                <a:tab pos="166688" algn="l"/>
              </a:tabLst>
            </a:pPr>
            <a:endParaRPr lang="en-US" sz="2400" dirty="0"/>
          </a:p>
          <a:p>
            <a:pPr marL="692150" lvl="3" indent="-234950">
              <a:tabLst>
                <a:tab pos="166688" algn="l"/>
              </a:tabLst>
            </a:pPr>
            <a:endParaRPr lang="en-US" sz="2400" dirty="0"/>
          </a:p>
          <a:p>
            <a:pPr marL="692150" lvl="4" indent="-234950">
              <a:tabLst>
                <a:tab pos="166688" algn="l"/>
              </a:tabLst>
            </a:pPr>
            <a:r>
              <a:rPr lang="en-US" sz="2400" dirty="0"/>
              <a:t>Object Recognition - Deals pattern and Matching</a:t>
            </a:r>
          </a:p>
          <a:p>
            <a:pPr lvl="1"/>
            <a:endParaRPr lang="en-US" dirty="0"/>
          </a:p>
        </p:txBody>
      </p:sp>
      <p:pic>
        <p:nvPicPr>
          <p:cNvPr id="8194" name="Picture 2" descr="Image result for image segmentation in digital image processing">
            <a:extLst>
              <a:ext uri="{FF2B5EF4-FFF2-40B4-BE49-F238E27FC236}">
                <a16:creationId xmlns:a16="http://schemas.microsoft.com/office/drawing/2014/main" id="{0D55DAFF-62A7-4083-BDFC-8C7208878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52" y="845126"/>
            <a:ext cx="5638984" cy="33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face recognition in digital image processing">
            <a:extLst>
              <a:ext uri="{FF2B5EF4-FFF2-40B4-BE49-F238E27FC236}">
                <a16:creationId xmlns:a16="http://schemas.microsoft.com/office/drawing/2014/main" id="{4B3C427D-93FB-4ED5-BD54-1ED25518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33" y="4375869"/>
            <a:ext cx="5167929" cy="220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079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27D7-6687-4048-89D4-BDE7C0EA4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7" y="98172"/>
            <a:ext cx="10515600" cy="639619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Architecture of DIP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58A01-39CE-4264-A200-D1A80BB43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7" y="704194"/>
            <a:ext cx="11467934" cy="60159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D0CB02-6334-4227-BF6A-B3B1620D97F0}"/>
              </a:ext>
            </a:extLst>
          </p:cNvPr>
          <p:cNvSpPr/>
          <p:nvPr/>
        </p:nvSpPr>
        <p:spPr>
          <a:xfrm>
            <a:off x="4433455" y="987752"/>
            <a:ext cx="2452254" cy="37476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388399-9B83-41E4-8030-D8CCE0728C74}"/>
              </a:ext>
            </a:extLst>
          </p:cNvPr>
          <p:cNvSpPr/>
          <p:nvPr/>
        </p:nvSpPr>
        <p:spPr>
          <a:xfrm>
            <a:off x="4433455" y="1737276"/>
            <a:ext cx="2452254" cy="37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acquisition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5A182E6-7257-4117-8415-DE0A6B5C3E81}"/>
              </a:ext>
            </a:extLst>
          </p:cNvPr>
          <p:cNvSpPr/>
          <p:nvPr/>
        </p:nvSpPr>
        <p:spPr>
          <a:xfrm>
            <a:off x="5613863" y="1362514"/>
            <a:ext cx="45719" cy="374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9C6689-0C54-4FF1-ACC4-172A2C4C52F7}"/>
              </a:ext>
            </a:extLst>
          </p:cNvPr>
          <p:cNvSpPr/>
          <p:nvPr/>
        </p:nvSpPr>
        <p:spPr>
          <a:xfrm>
            <a:off x="4203009" y="2429676"/>
            <a:ext cx="2821708" cy="37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Sampling and Quantization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3B139FF-089B-4F7C-90F3-180A1093F0EE}"/>
              </a:ext>
            </a:extLst>
          </p:cNvPr>
          <p:cNvSpPr/>
          <p:nvPr/>
        </p:nvSpPr>
        <p:spPr>
          <a:xfrm>
            <a:off x="5613863" y="2083476"/>
            <a:ext cx="45719" cy="374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F68C48-C097-4E9B-84DA-63B69BA8B38B}"/>
              </a:ext>
            </a:extLst>
          </p:cNvPr>
          <p:cNvSpPr/>
          <p:nvPr/>
        </p:nvSpPr>
        <p:spPr>
          <a:xfrm>
            <a:off x="4433455" y="3191701"/>
            <a:ext cx="2452254" cy="37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Digital Storage System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E7D5B45-63D1-41C4-ADC0-0E7E96B4D744}"/>
              </a:ext>
            </a:extLst>
          </p:cNvPr>
          <p:cNvSpPr/>
          <p:nvPr/>
        </p:nvSpPr>
        <p:spPr>
          <a:xfrm>
            <a:off x="5613863" y="2816939"/>
            <a:ext cx="45719" cy="374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E196D1-5414-4A67-940A-FD2F56F76259}"/>
              </a:ext>
            </a:extLst>
          </p:cNvPr>
          <p:cNvSpPr/>
          <p:nvPr/>
        </p:nvSpPr>
        <p:spPr>
          <a:xfrm>
            <a:off x="4491512" y="3943980"/>
            <a:ext cx="2452254" cy="37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Digital Computer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A3B4BE-A183-4BCE-924D-B1BCB9F182DE}"/>
              </a:ext>
            </a:extLst>
          </p:cNvPr>
          <p:cNvSpPr/>
          <p:nvPr/>
        </p:nvSpPr>
        <p:spPr>
          <a:xfrm>
            <a:off x="5671920" y="3569218"/>
            <a:ext cx="45719" cy="374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AAC5C0-0ED9-4707-997D-50A7026277A2}"/>
              </a:ext>
            </a:extLst>
          </p:cNvPr>
          <p:cNvSpPr/>
          <p:nvPr/>
        </p:nvSpPr>
        <p:spPr>
          <a:xfrm>
            <a:off x="4491512" y="4725292"/>
            <a:ext cx="2452254" cy="374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 Processing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D075BBC-B441-4A94-99FF-4573EF0F53B6}"/>
              </a:ext>
            </a:extLst>
          </p:cNvPr>
          <p:cNvSpPr/>
          <p:nvPr/>
        </p:nvSpPr>
        <p:spPr>
          <a:xfrm>
            <a:off x="5671920" y="4350530"/>
            <a:ext cx="45719" cy="374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CAF3A4F-F175-4FA4-AEA0-36A5DE4A8EC0}"/>
              </a:ext>
            </a:extLst>
          </p:cNvPr>
          <p:cNvSpPr/>
          <p:nvPr/>
        </p:nvSpPr>
        <p:spPr>
          <a:xfrm>
            <a:off x="5671920" y="5120724"/>
            <a:ext cx="45719" cy="374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07B7CF-ABBD-4811-A97B-7819E636ACE1}"/>
              </a:ext>
            </a:extLst>
          </p:cNvPr>
          <p:cNvSpPr/>
          <p:nvPr/>
        </p:nvSpPr>
        <p:spPr>
          <a:xfrm>
            <a:off x="7953169" y="3191700"/>
            <a:ext cx="2452254" cy="19083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Transformation</a:t>
            </a:r>
          </a:p>
          <a:p>
            <a:pPr algn="ctr"/>
            <a:r>
              <a:rPr lang="en-US" dirty="0"/>
              <a:t>Image Enhancement</a:t>
            </a:r>
          </a:p>
          <a:p>
            <a:pPr algn="ctr"/>
            <a:r>
              <a:rPr lang="en-US" dirty="0"/>
              <a:t>Image Restoration</a:t>
            </a:r>
          </a:p>
          <a:p>
            <a:pPr algn="ctr"/>
            <a:r>
              <a:rPr lang="en-US" dirty="0"/>
              <a:t>Image Segmentation</a:t>
            </a:r>
          </a:p>
          <a:p>
            <a:pPr algn="ctr"/>
            <a:r>
              <a:rPr lang="en-US" dirty="0"/>
              <a:t>Image Compression</a:t>
            </a:r>
          </a:p>
          <a:p>
            <a:pPr algn="ctr"/>
            <a:r>
              <a:rPr lang="en-US" dirty="0"/>
              <a:t>Object Recognition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8BD38735-7DA1-4095-9D89-E4410FEAC922}"/>
              </a:ext>
            </a:extLst>
          </p:cNvPr>
          <p:cNvSpPr/>
          <p:nvPr/>
        </p:nvSpPr>
        <p:spPr>
          <a:xfrm>
            <a:off x="6943765" y="4090851"/>
            <a:ext cx="1009403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Beveled 20">
            <a:extLst>
              <a:ext uri="{FF2B5EF4-FFF2-40B4-BE49-F238E27FC236}">
                <a16:creationId xmlns:a16="http://schemas.microsoft.com/office/drawing/2014/main" id="{F3248F5C-1CCB-4C40-98CE-C6F51EE14624}"/>
              </a:ext>
            </a:extLst>
          </p:cNvPr>
          <p:cNvSpPr/>
          <p:nvPr/>
        </p:nvSpPr>
        <p:spPr>
          <a:xfrm>
            <a:off x="4708103" y="5441684"/>
            <a:ext cx="2019071" cy="712122"/>
          </a:xfrm>
          <a:prstGeom prst="beve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34264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A86B0-AF3E-4DDC-A3B2-A280C00F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982" y="136526"/>
            <a:ext cx="9171709" cy="556201"/>
          </a:xfrm>
        </p:spPr>
        <p:txBody>
          <a:bodyPr/>
          <a:lstStyle/>
          <a:p>
            <a:r>
              <a:rPr lang="en-US" sz="2600" b="1" dirty="0"/>
              <a:t>Biomedical Informatics = Health Data Science + Medical AI</a:t>
            </a:r>
            <a:r>
              <a:rPr lang="en-US" sz="2800" b="1" dirty="0"/>
              <a:t> </a:t>
            </a:r>
          </a:p>
        </p:txBody>
      </p:sp>
      <p:pic>
        <p:nvPicPr>
          <p:cNvPr id="1026" name="Picture 2" descr="Informatics = Data Science Infographic">
            <a:extLst>
              <a:ext uri="{FF2B5EF4-FFF2-40B4-BE49-F238E27FC236}">
                <a16:creationId xmlns:a16="http://schemas.microsoft.com/office/drawing/2014/main" id="{B02F2973-45E9-4EB8-B6CC-00BA1B59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" y="918590"/>
            <a:ext cx="11152910" cy="570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65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2EDE2-464F-4DD9-9F38-449348F0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36526"/>
            <a:ext cx="8229600" cy="457199"/>
          </a:xfrm>
        </p:spPr>
        <p:txBody>
          <a:bodyPr/>
          <a:lstStyle/>
          <a:p>
            <a:r>
              <a:rPr lang="en-US" dirty="0"/>
              <a:t>BMI – Data Science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1C5BD-5408-4309-AAEE-7B4EA6FBC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7" y="593725"/>
            <a:ext cx="11485419" cy="5890202"/>
          </a:xfrm>
        </p:spPr>
        <p:txBody>
          <a:bodyPr/>
          <a:lstStyle/>
          <a:p>
            <a:r>
              <a:rPr lang="en-US" sz="2000" b="1" u="sng" dirty="0"/>
              <a:t>Data</a:t>
            </a:r>
            <a:r>
              <a:rPr lang="en-US" sz="2000" dirty="0"/>
              <a:t> is </a:t>
            </a:r>
            <a:r>
              <a:rPr lang="en-US" sz="2000" dirty="0" err="1"/>
              <a:t>unintepreted</a:t>
            </a:r>
            <a:r>
              <a:rPr lang="en-US" sz="2000" dirty="0"/>
              <a:t>, unprocessed, meaningless raw symbols, signals or pixels. </a:t>
            </a:r>
          </a:p>
          <a:p>
            <a:pPr lvl="1"/>
            <a:r>
              <a:rPr lang="en-US" sz="2000" dirty="0"/>
              <a:t>For example, “101” could mean several things; the decimal number one hundred and one, the binary number five, the values of three pixels or even a label for a highway. Without context, most data types are meaningless</a:t>
            </a:r>
          </a:p>
          <a:p>
            <a:r>
              <a:rPr lang="en-US" sz="2000" b="1" u="sng" dirty="0"/>
              <a:t>Information</a:t>
            </a:r>
            <a:r>
              <a:rPr lang="en-US" sz="2000" dirty="0"/>
              <a:t> is interpreted data or data with meaning.</a:t>
            </a:r>
          </a:p>
          <a:p>
            <a:pPr marL="0" indent="0" defTabSz="398463">
              <a:buNone/>
            </a:pPr>
            <a:r>
              <a:rPr lang="en-US" sz="2000" dirty="0"/>
              <a:t>	  - For example, once we know that the metric for 101 is degrees in Fahrenheit, we immediate correlate the number to temperature</a:t>
            </a:r>
          </a:p>
          <a:p>
            <a:pPr marL="0" indent="0" defTabSz="398463">
              <a:buNone/>
            </a:pPr>
            <a:r>
              <a:rPr lang="en-US" sz="2000" dirty="0"/>
              <a:t>	 - Information provides a </a:t>
            </a:r>
            <a:r>
              <a:rPr lang="en-US" sz="2000" b="1" u="sng" dirty="0"/>
              <a:t>descriptive</a:t>
            </a:r>
            <a:r>
              <a:rPr lang="en-US" sz="2000" dirty="0"/>
              <a:t> function and tells you what happened, at what 	juncture and for whom</a:t>
            </a:r>
          </a:p>
          <a:p>
            <a:r>
              <a:rPr lang="en-US" sz="2000" b="1" u="sng" dirty="0"/>
              <a:t>Knowledge</a:t>
            </a:r>
            <a:r>
              <a:rPr lang="en-US" sz="2000" dirty="0"/>
              <a:t> is organized information that is justified or validated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sz="2000" dirty="0"/>
              <a:t>	-  For </a:t>
            </a:r>
            <a:r>
              <a:rPr lang="en-US" sz="2000" dirty="0" err="1"/>
              <a:t>Eg.</a:t>
            </a:r>
            <a:r>
              <a:rPr lang="en-US" sz="2000" dirty="0"/>
              <a:t> 101 °F is an adult oral temperature. Indicates an abnormal body status (fever) and this relation is validated in medical practice and research. Knowledge provides a </a:t>
            </a:r>
            <a:r>
              <a:rPr lang="en-US" sz="2000" b="1" u="sng" dirty="0"/>
              <a:t>predictive</a:t>
            </a:r>
            <a:r>
              <a:rPr lang="en-US" sz="2000" dirty="0"/>
              <a:t> function and tells you what might happen. An adult oral temperature of  101 °F predicts that the body status is irregular.</a:t>
            </a:r>
          </a:p>
          <a:p>
            <a:r>
              <a:rPr lang="en-US" sz="2000" b="1" u="sng" dirty="0"/>
              <a:t>Intelligence</a:t>
            </a:r>
            <a:r>
              <a:rPr lang="en-US" sz="2000" dirty="0"/>
              <a:t> is actionable knowledge </a:t>
            </a:r>
          </a:p>
          <a:p>
            <a:pPr marL="0" indent="0" defTabSz="457200">
              <a:buNone/>
            </a:pPr>
            <a:r>
              <a:rPr lang="en-US" sz="2000" dirty="0"/>
              <a:t>         - For </a:t>
            </a:r>
            <a:r>
              <a:rPr lang="en-US" sz="2000" dirty="0" err="1"/>
              <a:t>Eg.</a:t>
            </a:r>
            <a:r>
              <a:rPr lang="en-US" sz="2000" dirty="0"/>
              <a:t> An adult with a 101°F temperature should take fever medication, have further            	assessment and diagnosis performed and may need to see a doctor if it is not a simple 	cold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sz="2000" dirty="0"/>
              <a:t>	- Intelligence provides </a:t>
            </a:r>
            <a:r>
              <a:rPr lang="en-US" sz="2000" b="1" u="sng" dirty="0"/>
              <a:t>prescriptive</a:t>
            </a:r>
            <a:r>
              <a:rPr lang="en-US" sz="2000" dirty="0"/>
              <a:t> function and tells you what needs to be done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0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EAE2-70E5-4A6F-B75F-D9EC7FD69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97755"/>
            <a:ext cx="8229600" cy="634082"/>
          </a:xfrm>
        </p:spPr>
        <p:txBody>
          <a:bodyPr/>
          <a:lstStyle/>
          <a:p>
            <a:r>
              <a:rPr lang="en-US" sz="3200" dirty="0"/>
              <a:t>Biomedical Informatics Career,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D801-13A1-4A49-B6AC-5983433B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73" y="942108"/>
            <a:ext cx="11042072" cy="5264728"/>
          </a:xfrm>
        </p:spPr>
        <p:txBody>
          <a:bodyPr/>
          <a:lstStyle/>
          <a:p>
            <a:r>
              <a:rPr lang="en-US" sz="2200" dirty="0"/>
              <a:t>Patient records were once stored in paper files. Now, with new laws </a:t>
            </a:r>
            <a:r>
              <a:rPr lang="en-US" sz="2200" b="1" dirty="0"/>
              <a:t>making electronic storage of records mandatory</a:t>
            </a:r>
            <a:r>
              <a:rPr lang="en-US" sz="2200" dirty="0"/>
              <a:t>, there is a huge need for health informatics specialists who are highly trained in the practice of acquiring, maintaining, and protecting of digital data.</a:t>
            </a:r>
          </a:p>
          <a:p>
            <a:r>
              <a:rPr lang="en-US" sz="2200" dirty="0"/>
              <a:t>Since new health information management programs are being developed on a regular basis, it is imperative that doctor offices, clinics, medical schools, and hospitals all have </a:t>
            </a:r>
            <a:r>
              <a:rPr lang="en-US" sz="2200" b="1" dirty="0"/>
              <a:t>their own informatics </a:t>
            </a:r>
            <a:r>
              <a:rPr lang="en-US" sz="2200" dirty="0"/>
              <a:t>specialists who can keep information systems up and run efficiently</a:t>
            </a:r>
          </a:p>
          <a:p>
            <a:r>
              <a:rPr lang="en-US" sz="2200" dirty="0"/>
              <a:t>It is the </a:t>
            </a:r>
            <a:r>
              <a:rPr lang="en-US" sz="2200" b="1" dirty="0"/>
              <a:t>health information manager</a:t>
            </a:r>
            <a:r>
              <a:rPr lang="en-US" sz="2200" dirty="0"/>
              <a:t> who helps keep clinical, operational and administrative departments connected</a:t>
            </a:r>
          </a:p>
          <a:p>
            <a:r>
              <a:rPr lang="en-US" sz="2200" dirty="0"/>
              <a:t>According to the U.S. Bureau of Labor Statistics, projects that employment in health informatics and related fields </a:t>
            </a:r>
            <a:r>
              <a:rPr lang="en-US" sz="2200" b="1" dirty="0"/>
              <a:t>will grow nearly 17% from 2014-2024</a:t>
            </a:r>
            <a:r>
              <a:rPr lang="en-US" sz="2200" dirty="0"/>
              <a:t>, much faster than average for all professions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410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84E3-643D-4BCA-A33C-F1CAF7E6A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0028" y="188640"/>
            <a:ext cx="8291945" cy="405136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Top 4 Technologies/Research in Digital Medical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14FD1-AA0C-4F0D-911A-F955A6D16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64" y="789709"/>
            <a:ext cx="11319163" cy="5735635"/>
          </a:xfrm>
        </p:spPr>
        <p:txBody>
          <a:bodyPr>
            <a:normAutofit/>
          </a:bodyPr>
          <a:lstStyle/>
          <a:p>
            <a:pPr algn="l"/>
            <a:r>
              <a:rPr lang="en-US" b="1" cap="all" dirty="0"/>
              <a:t>ARTIFICIAL INTELLIGENCE (AI)</a:t>
            </a:r>
          </a:p>
          <a:p>
            <a:pPr marL="301229" lvl="1" indent="-176213" algn="l">
              <a:buFont typeface="Arial" panose="020B0604020202020204" pitchFamily="34" charset="0"/>
              <a:buChar char="•"/>
            </a:pPr>
            <a:r>
              <a:rPr lang="en-US" sz="1650" dirty="0"/>
              <a:t>The doctor will be guided by AI on the best imaging test to be conducted on the patient (based on symptoms)</a:t>
            </a:r>
          </a:p>
          <a:p>
            <a:pPr marL="301229" lvl="1" indent="-176213" algn="l">
              <a:buFont typeface="Arial" panose="020B0604020202020204" pitchFamily="34" charset="0"/>
              <a:buChar char="•"/>
            </a:pPr>
            <a:r>
              <a:rPr lang="en-US" sz="1650" dirty="0"/>
              <a:t>On how best to position for the machine, preparing the right settings for the scan (based on age, gender, area or disease of focus, etc.)</a:t>
            </a:r>
          </a:p>
          <a:p>
            <a:pPr marL="301229" lvl="1" indent="-176213" algn="l">
              <a:buFont typeface="Arial" panose="020B0604020202020204" pitchFamily="34" charset="0"/>
              <a:buChar char="•"/>
            </a:pPr>
            <a:r>
              <a:rPr lang="en-US" sz="1650" b="1" dirty="0"/>
              <a:t>AI will allow for using lower doses of radiation to produce somewhat low-quality images and then transform them into high-quality ones, making use of raw data from the machines</a:t>
            </a:r>
          </a:p>
          <a:p>
            <a:pPr marL="0" lvl="1" algn="l"/>
            <a:r>
              <a:rPr lang="en-US" sz="1800" b="1" cap="all" dirty="0"/>
              <a:t>Augmented reality (AR) and virtual reality (VR)</a:t>
            </a:r>
          </a:p>
          <a:p>
            <a:pPr marL="301229" lvl="1" indent="-176213" algn="l">
              <a:buFont typeface="Arial" panose="020B0604020202020204" pitchFamily="34" charset="0"/>
              <a:buChar char="•"/>
            </a:pPr>
            <a:r>
              <a:rPr lang="en-US" sz="1650" dirty="0"/>
              <a:t>With AR, medical images can be converted and mounted </a:t>
            </a:r>
            <a:r>
              <a:rPr lang="en-US" sz="1650" b="1" dirty="0"/>
              <a:t>on AR headsets that the surgeon can wear while performing the surgery facilitating better visualization of the patient anatomy</a:t>
            </a:r>
            <a:r>
              <a:rPr lang="en-US" sz="1650" dirty="0"/>
              <a:t>	</a:t>
            </a:r>
          </a:p>
          <a:p>
            <a:pPr marL="301229" lvl="1" indent="-176213" algn="l">
              <a:buFont typeface="Arial" panose="020B0604020202020204" pitchFamily="34" charset="0"/>
              <a:buChar char="•"/>
            </a:pPr>
            <a:r>
              <a:rPr lang="en-US" sz="1650" dirty="0"/>
              <a:t>An example of an AR-based pre-surgical planning solution is </a:t>
            </a:r>
            <a:r>
              <a:rPr lang="en-US" sz="1650" dirty="0" err="1"/>
              <a:t>Novarad’s</a:t>
            </a:r>
            <a:r>
              <a:rPr lang="en-US" sz="1650" dirty="0"/>
              <a:t> </a:t>
            </a:r>
            <a:r>
              <a:rPr lang="en-US" sz="1650" dirty="0" err="1"/>
              <a:t>OpenSight</a:t>
            </a:r>
            <a:r>
              <a:rPr lang="en-US" sz="1650" dirty="0"/>
              <a:t> AR system, U.S. Food and Drug Administration (FDA)-approved</a:t>
            </a:r>
          </a:p>
          <a:p>
            <a:pPr marL="0" lvl="1" algn="l">
              <a:lnSpc>
                <a:spcPct val="100000"/>
              </a:lnSpc>
            </a:pPr>
            <a:r>
              <a:rPr lang="en-US" sz="1800" b="1" cap="all" dirty="0"/>
              <a:t>3D Printing</a:t>
            </a:r>
          </a:p>
          <a:p>
            <a:pPr marL="301229" lvl="1" indent="-176213" algn="l">
              <a:buFont typeface="Arial" panose="020B0604020202020204" pitchFamily="34" charset="0"/>
              <a:buChar char="•"/>
            </a:pPr>
            <a:r>
              <a:rPr lang="en-US" sz="1650" dirty="0"/>
              <a:t>AR models and 3-D printed models were much more effective at helping </a:t>
            </a:r>
            <a:r>
              <a:rPr lang="en-US" sz="1650" b="1" dirty="0"/>
              <a:t>patients understand their anatomy</a:t>
            </a:r>
            <a:r>
              <a:rPr lang="en-US" sz="1650" dirty="0"/>
              <a:t>,  (</a:t>
            </a:r>
            <a:r>
              <a:rPr lang="en-US" sz="1650" dirty="0" err="1"/>
              <a:t>Eg.kidney</a:t>
            </a:r>
            <a:r>
              <a:rPr lang="en-US" sz="1650" dirty="0"/>
              <a:t> or prostate tumor’s specific details), thus helping them become more confident and secure in making the right surgical choices</a:t>
            </a:r>
          </a:p>
          <a:p>
            <a:pPr marL="0" lvl="1" algn="l">
              <a:lnSpc>
                <a:spcPct val="110000"/>
              </a:lnSpc>
            </a:pPr>
            <a:r>
              <a:rPr lang="en-US" sz="1800" b="1" cap="all" dirty="0"/>
              <a:t>CINEMATIC RENDERING AND DIGITAL TWIN TECHNOLOGY</a:t>
            </a:r>
          </a:p>
          <a:p>
            <a:pPr marL="301229" lvl="1" indent="-176213" algn="l">
              <a:buFont typeface="Arial" panose="020B0604020202020204" pitchFamily="34" charset="0"/>
              <a:buChar char="•"/>
            </a:pPr>
            <a:r>
              <a:rPr lang="en-US" sz="1650" dirty="0"/>
              <a:t>3-D images can be combined with additional information to feed into cinematic rendering tools, </a:t>
            </a:r>
            <a:r>
              <a:rPr lang="en-US" sz="1650" b="1" dirty="0"/>
              <a:t>provides realistic visualization of the complex organ</a:t>
            </a:r>
            <a:r>
              <a:rPr lang="en-US" sz="1650" dirty="0"/>
              <a:t> (</a:t>
            </a:r>
            <a:r>
              <a:rPr lang="en-US" sz="1650" dirty="0" err="1"/>
              <a:t>eg.</a:t>
            </a:r>
            <a:r>
              <a:rPr lang="en-US" sz="1650" dirty="0"/>
              <a:t> Heart) functions that can help surgeons with planning procedures, explaining medical procedures to patients and to help better diagnose disorders</a:t>
            </a:r>
          </a:p>
          <a:p>
            <a:pPr marL="301229" lvl="1" indent="-176213" algn="l">
              <a:buFont typeface="Arial" panose="020B0604020202020204" pitchFamily="34" charset="0"/>
              <a:buChar char="•"/>
            </a:pPr>
            <a:r>
              <a:rPr lang="en-US" sz="1650" dirty="0"/>
              <a:t>the data specific to a patient might be built into a “digital twin,” (virtual replicas of data) which could serve as a patient simulator for testing the effectiveness and safety of different treatments before deciding finally on one to prescribe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43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8278F8-DDF6-42CD-8632-EAABE48FBDE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7912" y="3399688"/>
            <a:ext cx="11458560" cy="3269672"/>
          </a:xfrm>
        </p:spPr>
        <p:txBody>
          <a:bodyPr/>
          <a:lstStyle/>
          <a:p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b="1" dirty="0"/>
              <a:t>Pathology</a:t>
            </a:r>
            <a:r>
              <a:rPr lang="en-US" sz="3000" dirty="0"/>
              <a:t> is the study of the </a:t>
            </a:r>
            <a:r>
              <a:rPr lang="en-US" sz="3000" dirty="0">
                <a:hlinkClick r:id="rId2" tooltip="Causal"/>
              </a:rPr>
              <a:t>causes</a:t>
            </a:r>
            <a:r>
              <a:rPr lang="en-US" sz="3000" dirty="0"/>
              <a:t> and effects of </a:t>
            </a:r>
            <a:r>
              <a:rPr lang="en-US" sz="3000" dirty="0">
                <a:hlinkClick r:id="rId3" tooltip="Disease"/>
              </a:rPr>
              <a:t>disease</a:t>
            </a:r>
            <a:r>
              <a:rPr lang="en-US" sz="3000" dirty="0"/>
              <a:t> or </a:t>
            </a:r>
            <a:r>
              <a:rPr lang="en-US" sz="3000" dirty="0">
                <a:hlinkClick r:id="rId4" tooltip="Injury"/>
              </a:rPr>
              <a:t>injury</a:t>
            </a:r>
            <a:endParaRPr lang="en-US" sz="3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dirty="0"/>
              <a:t>An area which includes a number of distinct but inter-related </a:t>
            </a:r>
            <a:r>
              <a:rPr lang="en-US" sz="3000" dirty="0">
                <a:hlinkClick r:id="rId5" tooltip="Medical specialties"/>
              </a:rPr>
              <a:t>medical specialties</a:t>
            </a:r>
            <a:r>
              <a:rPr lang="en-US" sz="3000" dirty="0"/>
              <a:t> that diagnose disease, mostly through analysis of </a:t>
            </a:r>
            <a:r>
              <a:rPr lang="en-US" sz="3000" dirty="0">
                <a:hlinkClick r:id="rId6" tooltip="Tissue (biology)"/>
              </a:rPr>
              <a:t>tissue</a:t>
            </a:r>
            <a:r>
              <a:rPr lang="en-US" sz="3000" dirty="0"/>
              <a:t>, </a:t>
            </a:r>
            <a:r>
              <a:rPr lang="en-US" sz="3000" dirty="0">
                <a:hlinkClick r:id="rId7" tooltip="Human cell"/>
              </a:rPr>
              <a:t>cell</a:t>
            </a:r>
            <a:r>
              <a:rPr lang="en-US" sz="3000" dirty="0"/>
              <a:t>, and </a:t>
            </a:r>
            <a:r>
              <a:rPr lang="en-US" sz="3000" dirty="0">
                <a:hlinkClick r:id="rId8" tooltip="Body fluid"/>
              </a:rPr>
              <a:t>body fluid</a:t>
            </a:r>
            <a:r>
              <a:rPr lang="en-US" sz="3000" dirty="0"/>
              <a:t> samples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dirty="0"/>
              <a:t>A pathologist </a:t>
            </a:r>
            <a:r>
              <a:rPr lang="en-US" sz="3000" b="1" dirty="0"/>
              <a:t>examines a tissue section</a:t>
            </a:r>
            <a:r>
              <a:rPr lang="en-US" sz="3000" dirty="0"/>
              <a:t> for evidence of cancerous cells while a surgeon observes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BE95E9-C0D0-4138-8BF6-3E1231D05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91" y="728663"/>
            <a:ext cx="4170107" cy="24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4389C1-D917-4C74-B1D6-6A64AD8657C9}"/>
              </a:ext>
            </a:extLst>
          </p:cNvPr>
          <p:cNvSpPr txBox="1">
            <a:spLocks/>
          </p:cNvSpPr>
          <p:nvPr/>
        </p:nvSpPr>
        <p:spPr bwMode="auto">
          <a:xfrm>
            <a:off x="1950028" y="188640"/>
            <a:ext cx="8291945" cy="40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000" dirty="0"/>
              <a:t>Pathology</a:t>
            </a:r>
          </a:p>
        </p:txBody>
      </p:sp>
    </p:spTree>
    <p:extLst>
      <p:ext uri="{BB962C8B-B14F-4D97-AF65-F5344CB8AC3E}">
        <p14:creationId xmlns:p14="http://schemas.microsoft.com/office/powerpoint/2010/main" val="10944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4A68-3B98-476E-90AA-FDE9C5FB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36526"/>
            <a:ext cx="8229600" cy="595311"/>
          </a:xfrm>
        </p:spPr>
        <p:txBody>
          <a:bodyPr/>
          <a:lstStyle/>
          <a:p>
            <a:r>
              <a:rPr lang="en-US" dirty="0"/>
              <a:t>Digital Pathology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ECA9-B682-4EAB-862E-CD515F323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46" y="731836"/>
            <a:ext cx="11277600" cy="5989638"/>
          </a:xfrm>
        </p:spPr>
        <p:txBody>
          <a:bodyPr/>
          <a:lstStyle/>
          <a:p>
            <a:r>
              <a:rPr lang="en-US" sz="2400" dirty="0"/>
              <a:t>The diagnosis of cancers in modern medicine typically involves a biopsy of the tissue in question, specimens have been sectioned and placed onto glass slides followed by </a:t>
            </a:r>
            <a:r>
              <a:rPr lang="en-US" sz="2400" b="1" dirty="0"/>
              <a:t>visual microscopic examination </a:t>
            </a:r>
            <a:r>
              <a:rPr lang="en-US" sz="2400" dirty="0"/>
              <a:t>by a licensed pathologist </a:t>
            </a:r>
          </a:p>
          <a:p>
            <a:pPr algn="just"/>
            <a:r>
              <a:rPr lang="en-US" sz="2400" dirty="0"/>
              <a:t>Digital pathology is a dynamic, image-based environment that enables the acquisition, management and interpretation of pathology information generated from a digitized glass slide (</a:t>
            </a:r>
            <a:r>
              <a:rPr lang="en-US" sz="2400" b="1" dirty="0"/>
              <a:t>WSI-Whole Slide Image – SVS files into &gt;1 GB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47D3A-2F40-4DE6-9336-2FD94C36A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40" y="3726655"/>
            <a:ext cx="5652120" cy="26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6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2929</Words>
  <Application>Microsoft Office PowerPoint</Application>
  <PresentationFormat>Widescreen</PresentationFormat>
  <Paragraphs>318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Gill Sans MT</vt:lpstr>
      <vt:lpstr>Helvetica</vt:lpstr>
      <vt:lpstr>Times New Roman</vt:lpstr>
      <vt:lpstr>Office Theme</vt:lpstr>
      <vt:lpstr>1_Office Theme</vt:lpstr>
      <vt:lpstr>2_Office Theme</vt:lpstr>
      <vt:lpstr>Bio-medical Image Processing </vt:lpstr>
      <vt:lpstr>Objective of Biomedical Informatics</vt:lpstr>
      <vt:lpstr>Biomedical Informatics in Perspective</vt:lpstr>
      <vt:lpstr>Biomedical Informatics = Health Data Science + Medical AI </vt:lpstr>
      <vt:lpstr>BMI – Data Science Framework</vt:lpstr>
      <vt:lpstr>Biomedical Informatics Career, Jobs</vt:lpstr>
      <vt:lpstr>Top 4 Technologies/Research in Digital Medical Imaging</vt:lpstr>
      <vt:lpstr>PowerPoint Presentation</vt:lpstr>
      <vt:lpstr>Digital Pathology</vt:lpstr>
      <vt:lpstr>Cancer Grading</vt:lpstr>
      <vt:lpstr>Computer Vision Tasks in Pathology</vt:lpstr>
      <vt:lpstr>Dataset Sizes:    Computer Vision vs. Computational Pathology</vt:lpstr>
      <vt:lpstr>Dataset Sizes:    Computer Vision vs. Computational Pathology</vt:lpstr>
      <vt:lpstr>PowerPoint Presentation</vt:lpstr>
      <vt:lpstr>PowerPoint Presentation</vt:lpstr>
      <vt:lpstr>KMIT – BMI Education &amp; Research </vt:lpstr>
      <vt:lpstr>PowerPoint Presentation</vt:lpstr>
      <vt:lpstr>CADS-C : Computed Assisted Diagnostic System for Cancer</vt:lpstr>
      <vt:lpstr>Technologies Required for CADS-C </vt:lpstr>
      <vt:lpstr>Biomedical Image Processing </vt:lpstr>
      <vt:lpstr>Images and Human Perception</vt:lpstr>
      <vt:lpstr>Images – Light Reflection/Refraction</vt:lpstr>
      <vt:lpstr>Images Types based on acquisition</vt:lpstr>
      <vt:lpstr>Images Types…</vt:lpstr>
      <vt:lpstr>Images Types …</vt:lpstr>
      <vt:lpstr>Images Types….  </vt:lpstr>
      <vt:lpstr>Image Attributes</vt:lpstr>
      <vt:lpstr>Common Color spaces</vt:lpstr>
      <vt:lpstr>Common Color Spaces….</vt:lpstr>
      <vt:lpstr>Image Domains</vt:lpstr>
      <vt:lpstr>Main components of DIP</vt:lpstr>
      <vt:lpstr>Main components of DIP</vt:lpstr>
      <vt:lpstr>PowerPoint Presentation</vt:lpstr>
      <vt:lpstr>Main Components of DIP…</vt:lpstr>
      <vt:lpstr>Main Components of DIP…</vt:lpstr>
      <vt:lpstr>Basic Architecture of DIP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Bio-medical Image Processing</dc:title>
  <dc:creator>Rajasekaran Subramanian</dc:creator>
  <cp:lastModifiedBy>Rajasekaran Subramanian</cp:lastModifiedBy>
  <cp:revision>72</cp:revision>
  <dcterms:created xsi:type="dcterms:W3CDTF">2019-12-02T02:06:56Z</dcterms:created>
  <dcterms:modified xsi:type="dcterms:W3CDTF">2020-01-08T01:24:45Z</dcterms:modified>
</cp:coreProperties>
</file>